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Override PartName="/ppt/theme/themeOverride78.xml" ContentType="application/vnd.openxmlformats-officedocument.themeOverride+xml"/>
  <Override PartName="/ppt/theme/themeOverride79.xml" ContentType="application/vnd.openxmlformats-officedocument.themeOverride+xml"/>
  <Override PartName="/ppt/theme/themeOverride8.xml" ContentType="application/vnd.openxmlformats-officedocument.themeOverride+xml"/>
  <Override PartName="/ppt/theme/themeOverride80.xml" ContentType="application/vnd.openxmlformats-officedocument.themeOverride+xml"/>
  <Override PartName="/ppt/theme/themeOverride81.xml" ContentType="application/vnd.openxmlformats-officedocument.themeOverride+xml"/>
  <Override PartName="/ppt/theme/themeOverride82.xml" ContentType="application/vnd.openxmlformats-officedocument.themeOverride+xml"/>
  <Override PartName="/ppt/theme/themeOverride83.xml" ContentType="application/vnd.openxmlformats-officedocument.themeOverride+xml"/>
  <Override PartName="/ppt/theme/themeOverride84.xml" ContentType="application/vnd.openxmlformats-officedocument.themeOverride+xml"/>
  <Override PartName="/ppt/theme/themeOverride85.xml" ContentType="application/vnd.openxmlformats-officedocument.themeOverride+xml"/>
  <Override PartName="/ppt/theme/themeOverride86.xml" ContentType="application/vnd.openxmlformats-officedocument.themeOverride+xml"/>
  <Override PartName="/ppt/theme/themeOverride87.xml" ContentType="application/vnd.openxmlformats-officedocument.themeOverride+xml"/>
  <Override PartName="/ppt/theme/themeOverride88.xml" ContentType="application/vnd.openxmlformats-officedocument.themeOverride+xml"/>
  <Override PartName="/ppt/theme/themeOverride89.xml" ContentType="application/vnd.openxmlformats-officedocument.themeOverride+xml"/>
  <Override PartName="/ppt/theme/themeOverride9.xml" ContentType="application/vnd.openxmlformats-officedocument.themeOverride+xml"/>
  <Override PartName="/ppt/theme/themeOverride90.xml" ContentType="application/vnd.openxmlformats-officedocument.themeOverride+xml"/>
  <Override PartName="/ppt/theme/themeOverride91.xml" ContentType="application/vnd.openxmlformats-officedocument.themeOverride+xml"/>
  <Override PartName="/ppt/theme/themeOverride92.xml" ContentType="application/vnd.openxmlformats-officedocument.themeOverride+xml"/>
  <Override PartName="/ppt/theme/themeOverride93.xml" ContentType="application/vnd.openxmlformats-officedocument.themeOverride+xml"/>
  <Override PartName="/ppt/theme/themeOverride94.xml" ContentType="application/vnd.openxmlformats-officedocument.themeOverride+xml"/>
  <Override PartName="/ppt/theme/themeOverride9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9"/>
  </p:handoutMasterIdLst>
  <p:sldIdLst>
    <p:sldId id="359" r:id="rId3"/>
    <p:sldId id="385" r:id="rId5"/>
    <p:sldId id="322" r:id="rId6"/>
    <p:sldId id="386" r:id="rId7"/>
    <p:sldId id="408" r:id="rId8"/>
    <p:sldId id="409" r:id="rId9"/>
    <p:sldId id="416" r:id="rId10"/>
    <p:sldId id="410" r:id="rId11"/>
    <p:sldId id="435" r:id="rId12"/>
    <p:sldId id="436" r:id="rId13"/>
    <p:sldId id="437" r:id="rId14"/>
    <p:sldId id="438" r:id="rId15"/>
    <p:sldId id="439" r:id="rId16"/>
    <p:sldId id="457" r:id="rId17"/>
    <p:sldId id="458" r:id="rId18"/>
    <p:sldId id="476" r:id="rId19"/>
    <p:sldId id="478" r:id="rId20"/>
    <p:sldId id="479" r:id="rId21"/>
    <p:sldId id="477" r:id="rId22"/>
    <p:sldId id="480" r:id="rId23"/>
    <p:sldId id="481" r:id="rId24"/>
    <p:sldId id="482" r:id="rId25"/>
    <p:sldId id="483" r:id="rId26"/>
    <p:sldId id="484" r:id="rId27"/>
    <p:sldId id="321" r:id="rId28"/>
    <p:sldId id="407" r:id="rId29"/>
    <p:sldId id="503" r:id="rId30"/>
    <p:sldId id="504" r:id="rId31"/>
    <p:sldId id="505" r:id="rId32"/>
    <p:sldId id="506" r:id="rId33"/>
    <p:sldId id="507" r:id="rId34"/>
    <p:sldId id="508" r:id="rId35"/>
    <p:sldId id="509" r:id="rId36"/>
    <p:sldId id="511" r:id="rId37"/>
    <p:sldId id="528" r:id="rId38"/>
    <p:sldId id="510" r:id="rId39"/>
    <p:sldId id="529" r:id="rId40"/>
    <p:sldId id="530" r:id="rId41"/>
    <p:sldId id="531" r:id="rId42"/>
    <p:sldId id="532" r:id="rId43"/>
    <p:sldId id="533" r:id="rId44"/>
    <p:sldId id="534" r:id="rId45"/>
    <p:sldId id="535" r:id="rId46"/>
    <p:sldId id="536" r:id="rId47"/>
    <p:sldId id="537" r:id="rId48"/>
    <p:sldId id="538" r:id="rId49"/>
    <p:sldId id="539" r:id="rId50"/>
    <p:sldId id="556" r:id="rId51"/>
    <p:sldId id="557" r:id="rId52"/>
    <p:sldId id="558" r:id="rId53"/>
    <p:sldId id="559" r:id="rId54"/>
    <p:sldId id="560" r:id="rId55"/>
    <p:sldId id="561" r:id="rId56"/>
    <p:sldId id="562" r:id="rId57"/>
    <p:sldId id="357" r:id="rId58"/>
    <p:sldId id="397" r:id="rId59"/>
    <p:sldId id="398" r:id="rId60"/>
    <p:sldId id="396" r:id="rId61"/>
    <p:sldId id="563" r:id="rId62"/>
    <p:sldId id="564" r:id="rId63"/>
    <p:sldId id="565" r:id="rId64"/>
    <p:sldId id="566" r:id="rId65"/>
    <p:sldId id="567" r:id="rId66"/>
    <p:sldId id="568" r:id="rId67"/>
    <p:sldId id="569" r:id="rId68"/>
    <p:sldId id="570" r:id="rId69"/>
    <p:sldId id="413" r:id="rId70"/>
    <p:sldId id="406" r:id="rId71"/>
    <p:sldId id="585" r:id="rId72"/>
    <p:sldId id="586" r:id="rId73"/>
    <p:sldId id="587" r:id="rId74"/>
    <p:sldId id="588" r:id="rId75"/>
    <p:sldId id="589" r:id="rId76"/>
    <p:sldId id="590" r:id="rId77"/>
    <p:sldId id="591" r:id="rId78"/>
    <p:sldId id="592" r:id="rId79"/>
    <p:sldId id="593" r:id="rId80"/>
    <p:sldId id="596" r:id="rId81"/>
    <p:sldId id="595" r:id="rId82"/>
    <p:sldId id="320" r:id="rId83"/>
    <p:sldId id="412" r:id="rId84"/>
    <p:sldId id="411" r:id="rId85"/>
    <p:sldId id="606" r:id="rId86"/>
    <p:sldId id="607" r:id="rId87"/>
    <p:sldId id="608" r:id="rId88"/>
    <p:sldId id="414" r:id="rId89"/>
    <p:sldId id="614" r:id="rId90"/>
    <p:sldId id="615" r:id="rId91"/>
    <p:sldId id="616" r:id="rId92"/>
    <p:sldId id="617" r:id="rId93"/>
    <p:sldId id="415" r:id="rId94"/>
    <p:sldId id="618" r:id="rId95"/>
    <p:sldId id="619" r:id="rId96"/>
    <p:sldId id="417" r:id="rId97"/>
    <p:sldId id="318" r:id="rId9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C1B9"/>
    <a:srgbClr val="5D7E6C"/>
    <a:srgbClr val="778495"/>
    <a:srgbClr val="9F624F"/>
    <a:srgbClr val="F2C091"/>
    <a:srgbClr val="8F847D"/>
    <a:srgbClr val="5AAD9E"/>
    <a:srgbClr val="256C81"/>
    <a:srgbClr val="F1F8F1"/>
    <a:srgbClr val="F7FC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9" d="100"/>
          <a:sy n="89" d="100"/>
        </p:scale>
        <p:origin x="1572" y="1044"/>
      </p:cViewPr>
      <p:guideLst>
        <p:guide pos="2880"/>
        <p:guide orient="horz" pos="16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handoutMaster" Target="handoutMasters/handoutMaster1.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jpeg"/><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pic>
        <p:nvPicPr>
          <p:cNvPr id="11" name="图片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5.xml"/><Relationship Id="rId6"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1.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4.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5.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7.xml"/><Relationship Id="rId2" Type="http://schemas.openxmlformats.org/officeDocument/2006/relationships/image" Target="../media/image15.jpeg"/><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8.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9.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0.xml"/><Relationship Id="rId2" Type="http://schemas.openxmlformats.org/officeDocument/2006/relationships/image" Target="../media/image19.jpe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1.xml"/><Relationship Id="rId2" Type="http://schemas.openxmlformats.org/officeDocument/2006/relationships/image" Target="../media/image21.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2.xml"/><Relationship Id="rId2" Type="http://schemas.openxmlformats.org/officeDocument/2006/relationships/image" Target="../media/image23.jpeg"/><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3.xml"/><Relationship Id="rId2" Type="http://schemas.openxmlformats.org/officeDocument/2006/relationships/image" Target="../media/image25.jpeg"/><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4.xml"/><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hemeOverride" Target="../theme/themeOverride25.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6.xml"/><Relationship Id="rId1" Type="http://schemas.openxmlformats.org/officeDocument/2006/relationships/image" Target="../media/image2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7.xml"/><Relationship Id="rId1"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8.xml"/><Relationship Id="rId1" Type="http://schemas.openxmlformats.org/officeDocument/2006/relationships/image" Target="../media/image29.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9.xml"/><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1.xml"/><Relationship Id="rId1" Type="http://schemas.openxmlformats.org/officeDocument/2006/relationships/image" Target="../media/image3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3.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34.xml"/><Relationship Id="rId2" Type="http://schemas.openxmlformats.org/officeDocument/2006/relationships/image" Target="../media/image34.png"/><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5.xml"/><Relationship Id="rId1"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6.xml"/><Relationship Id="rId1"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7.xml"/><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8.xml"/><Relationship Id="rId1" Type="http://schemas.openxmlformats.org/officeDocument/2006/relationships/image" Target="../media/image38.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hemeOverride" Target="../theme/themeOverride4.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0.xml"/><Relationship Id="rId1" Type="http://schemas.openxmlformats.org/officeDocument/2006/relationships/image" Target="../media/image39.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1.xml"/><Relationship Id="rId1" Type="http://schemas.openxmlformats.org/officeDocument/2006/relationships/image" Target="../media/image40.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2.xml"/><Relationship Id="rId1"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3.xml"/><Relationship Id="rId1" Type="http://schemas.openxmlformats.org/officeDocument/2006/relationships/image" Target="../media/image42.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4.xml"/><Relationship Id="rId1" Type="http://schemas.openxmlformats.org/officeDocument/2006/relationships/image" Target="../media/image4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5.xml"/><Relationship Id="rId1" Type="http://schemas.openxmlformats.org/officeDocument/2006/relationships/image" Target="../media/image44.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6.xml"/><Relationship Id="rId1" Type="http://schemas.openxmlformats.org/officeDocument/2006/relationships/image" Target="../media/image45.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7.xml"/><Relationship Id="rId1" Type="http://schemas.openxmlformats.org/officeDocument/2006/relationships/image" Target="../media/image46.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8.xml"/><Relationship Id="rId1" Type="http://schemas.openxmlformats.org/officeDocument/2006/relationships/image" Target="../media/image47.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9.xml"/><Relationship Id="rId1" Type="http://schemas.openxmlformats.org/officeDocument/2006/relationships/image" Target="../media/image4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50.xml"/><Relationship Id="rId1" Type="http://schemas.openxmlformats.org/officeDocument/2006/relationships/image" Target="../media/image49.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51.xml"/><Relationship Id="rId1" Type="http://schemas.openxmlformats.org/officeDocument/2006/relationships/image" Target="../media/image50.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52.xml"/><Relationship Id="rId2" Type="http://schemas.openxmlformats.org/officeDocument/2006/relationships/image" Target="../media/image52.jpeg"/><Relationship Id="rId1" Type="http://schemas.openxmlformats.org/officeDocument/2006/relationships/image" Target="../media/image51.jpeg"/></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53.xml"/><Relationship Id="rId2" Type="http://schemas.openxmlformats.org/officeDocument/2006/relationships/image" Target="../media/image54.jpeg"/><Relationship Id="rId1" Type="http://schemas.openxmlformats.org/officeDocument/2006/relationships/image" Target="../media/image5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54.xml"/><Relationship Id="rId1" Type="http://schemas.openxmlformats.org/officeDocument/2006/relationships/image" Target="../media/image55.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themeOverride" Target="../theme/themeOverride55.xml"/><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57.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hemeOverride" Target="../theme/themeOverride58.xml"/><Relationship Id="rId1" Type="http://schemas.openxmlformats.org/officeDocument/2006/relationships/image" Target="../media/image56.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5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6.xml"/><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60.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hemeOverride" Target="../theme/themeOverride61.xml"/><Relationship Id="rId1" Type="http://schemas.openxmlformats.org/officeDocument/2006/relationships/image" Target="../media/image57.jpe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hemeOverride" Target="../theme/themeOverride62.xml"/><Relationship Id="rId1" Type="http://schemas.openxmlformats.org/officeDocument/2006/relationships/image" Target="../media/image58.jpe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hemeOverride" Target="../theme/themeOverride63.xml"/><Relationship Id="rId1" Type="http://schemas.openxmlformats.org/officeDocument/2006/relationships/image" Target="../media/image59.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64.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hemeOverride" Target="../theme/themeOverride65.xml"/><Relationship Id="rId1" Type="http://schemas.openxmlformats.org/officeDocument/2006/relationships/image" Target="../media/image60.jpe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hemeOverride" Target="../theme/themeOverride66.xml"/><Relationship Id="rId1" Type="http://schemas.openxmlformats.org/officeDocument/2006/relationships/image" Target="../media/image6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7.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68.xml"/><Relationship Id="rId1" Type="http://schemas.openxmlformats.org/officeDocument/2006/relationships/image" Target="../media/image62.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7.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0.xml"/><Relationship Id="rId1" Type="http://schemas.openxmlformats.org/officeDocument/2006/relationships/image" Target="../media/image63.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1.xml"/><Relationship Id="rId1" Type="http://schemas.openxmlformats.org/officeDocument/2006/relationships/image" Target="../media/image64.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2.xml"/><Relationship Id="rId1" Type="http://schemas.openxmlformats.org/officeDocument/2006/relationships/image" Target="../media/image65.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3.xml"/><Relationship Id="rId1" Type="http://schemas.openxmlformats.org/officeDocument/2006/relationships/image" Target="../media/image66.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4.xml"/><Relationship Id="rId1" Type="http://schemas.openxmlformats.org/officeDocument/2006/relationships/image" Target="../media/image67.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75.xml"/><Relationship Id="rId1" Type="http://schemas.openxmlformats.org/officeDocument/2006/relationships/image" Target="../media/image68.pn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76.xml"/><Relationship Id="rId2" Type="http://schemas.openxmlformats.org/officeDocument/2006/relationships/image" Target="../media/image70.jpeg"/><Relationship Id="rId1" Type="http://schemas.openxmlformats.org/officeDocument/2006/relationships/image" Target="../media/image69.jpe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77.xml"/><Relationship Id="rId2" Type="http://schemas.openxmlformats.org/officeDocument/2006/relationships/image" Target="../media/image72.jpeg"/><Relationship Id="rId1" Type="http://schemas.openxmlformats.org/officeDocument/2006/relationships/image" Target="../media/image71.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8.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79.xml"/><Relationship Id="rId2" Type="http://schemas.openxmlformats.org/officeDocument/2006/relationships/image" Target="../media/image74.jpeg"/><Relationship Id="rId1" Type="http://schemas.openxmlformats.org/officeDocument/2006/relationships/image" Target="../media/image7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hemeOverride" Target="../theme/themeOverride80.xml"/><Relationship Id="rId1"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1.xml"/><Relationship Id="rId1" Type="http://schemas.openxmlformats.org/officeDocument/2006/relationships/image" Target="../media/image75.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3.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4.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5.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6.xml"/><Relationship Id="rId1" Type="http://schemas.openxmlformats.org/officeDocument/2006/relationships/image" Target="../media/image76.jpe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7.xml"/><Relationship Id="rId1" Type="http://schemas.openxmlformats.org/officeDocument/2006/relationships/image" Target="../media/image77.jpe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8.xml"/><Relationship Id="rId1" Type="http://schemas.openxmlformats.org/officeDocument/2006/relationships/image" Target="../media/image78.jpe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89.xml"/><Relationship Id="rId1" Type="http://schemas.openxmlformats.org/officeDocument/2006/relationships/image" Target="../media/image79.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image" Target="../media/image9.png"/><Relationship Id="rId1" Type="http://schemas.openxmlformats.org/officeDocument/2006/relationships/image" Target="../media/image8.jpe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90.xml"/><Relationship Id="rId1" Type="http://schemas.openxmlformats.org/officeDocument/2006/relationships/image" Target="../media/image80.jpe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91.xml"/><Relationship Id="rId2" Type="http://schemas.openxmlformats.org/officeDocument/2006/relationships/image" Target="../media/image82.jpeg"/><Relationship Id="rId1" Type="http://schemas.openxmlformats.org/officeDocument/2006/relationships/image" Target="../media/image81.jpeg"/></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hemeOverride" Target="../theme/themeOverride92.xml"/><Relationship Id="rId2" Type="http://schemas.openxmlformats.org/officeDocument/2006/relationships/image" Target="../media/image84.jpeg"/><Relationship Id="rId1" Type="http://schemas.openxmlformats.org/officeDocument/2006/relationships/image" Target="../media/image83.jpeg"/></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hemeOverride" Target="../theme/themeOverride93.xml"/><Relationship Id="rId2" Type="http://schemas.openxmlformats.org/officeDocument/2006/relationships/image" Target="../media/image86.jpeg"/><Relationship Id="rId1" Type="http://schemas.openxmlformats.org/officeDocument/2006/relationships/image" Target="../media/image85.jpe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4.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themeOverride" Target="../theme/themeOverride95.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3000" b="-3000"/>
          </a:stretch>
        </a:blipFill>
        <a:effectLst/>
      </p:bgPr>
    </p:bg>
    <p:spTree>
      <p:nvGrpSpPr>
        <p:cNvPr id="1" name=""/>
        <p:cNvGrpSpPr/>
        <p:nvPr/>
      </p:nvGrpSpPr>
      <p:grpSpPr>
        <a:xfrm>
          <a:off x="0" y="0"/>
          <a:ext cx="0" cy="0"/>
          <a:chOff x="0" y="0"/>
          <a:chExt cx="0" cy="0"/>
        </a:xfrm>
      </p:grpSpPr>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342368" y="-228600"/>
            <a:ext cx="457200" cy="4572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899" y="30332"/>
            <a:ext cx="2395268" cy="4761471"/>
          </a:xfrm>
          <a:prstGeom prst="rect">
            <a:avLst/>
          </a:prstGeom>
        </p:spPr>
      </p:pic>
      <p:sp>
        <p:nvSpPr>
          <p:cNvPr id="11" name="矩形 10"/>
          <p:cNvSpPr/>
          <p:nvPr/>
        </p:nvSpPr>
        <p:spPr>
          <a:xfrm>
            <a:off x="3842957" y="1203598"/>
            <a:ext cx="2783543" cy="629920"/>
          </a:xfrm>
          <a:prstGeom prst="rect">
            <a:avLst/>
          </a:prstGeom>
        </p:spPr>
        <p:txBody>
          <a:bodyPr wrap="square">
            <a:spAutoFit/>
          </a:bodyPr>
          <a:lstStyle/>
          <a:p>
            <a:r>
              <a:rPr lang="zh-CN" altLang="en-US" sz="3500" spc="300" dirty="0">
                <a:solidFill>
                  <a:srgbClr val="5D7E6C"/>
                </a:solidFill>
                <a:latin typeface="Agency FB" panose="020B0503020202020204" pitchFamily="34" charset="0"/>
                <a:cs typeface="+mn-ea"/>
                <a:sym typeface="+mn-lt"/>
              </a:rPr>
              <a:t>第五章</a:t>
            </a:r>
            <a:endParaRPr lang="zh-CN" altLang="en-US" sz="3500" spc="300" dirty="0">
              <a:solidFill>
                <a:srgbClr val="5D7E6C"/>
              </a:solidFill>
              <a:latin typeface="Agency FB" panose="020B0503020202020204" pitchFamily="34" charset="0"/>
              <a:cs typeface="+mn-ea"/>
              <a:sym typeface="+mn-lt"/>
            </a:endParaRPr>
          </a:p>
        </p:txBody>
      </p:sp>
      <p:sp>
        <p:nvSpPr>
          <p:cNvPr id="12" name="矩形 11"/>
          <p:cNvSpPr/>
          <p:nvPr/>
        </p:nvSpPr>
        <p:spPr>
          <a:xfrm>
            <a:off x="3858472" y="2235201"/>
            <a:ext cx="5976664" cy="706755"/>
          </a:xfrm>
          <a:prstGeom prst="rect">
            <a:avLst/>
          </a:prstGeom>
        </p:spPr>
        <p:txBody>
          <a:bodyPr wrap="square">
            <a:spAutoFit/>
          </a:bodyPr>
          <a:lstStyle/>
          <a:p>
            <a:pPr fontAlgn="auto">
              <a:spcBef>
                <a:spcPts val="0"/>
              </a:spcBef>
              <a:spcAft>
                <a:spcPts val="0"/>
              </a:spcAft>
              <a:defRPr/>
            </a:pPr>
            <a:r>
              <a:rPr lang="zh-CN" sz="4000" b="1" spc="300" dirty="0">
                <a:solidFill>
                  <a:srgbClr val="5D7E6C"/>
                </a:solidFill>
                <a:latin typeface="微软雅黑" panose="020B0503020204020204" pitchFamily="34" charset="-122"/>
                <a:ea typeface="微软雅黑" panose="020B0503020204020204" pitchFamily="34" charset="-122"/>
                <a:cs typeface="+mn-ea"/>
                <a:sym typeface="+mn-lt"/>
              </a:rPr>
              <a:t>立体设计基础</a:t>
            </a:r>
            <a:endParaRPr lang="zh-CN" sz="4000" b="1" spc="300" dirty="0">
              <a:solidFill>
                <a:srgbClr val="5D7E6C"/>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3940561" y="3253290"/>
            <a:ext cx="1944216" cy="196876"/>
          </a:xfrm>
          <a:prstGeom prst="rect">
            <a:avLst/>
          </a:prstGeom>
          <a:solidFill>
            <a:srgbClr val="5D7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3"/>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8" repeatCount="indefinite" fill="hold" display="0">
                  <p:stCondLst>
                    <p:cond delay="indefinite"/>
                  </p:stCondLst>
                  <p:endCondLst>
                    <p:cond evt="onStopAudio" delay="0">
                      <p:tgtEl>
                        <p:sldTgt/>
                      </p:tgtEl>
                    </p:cond>
                  </p:endCondLst>
                </p:cTn>
                <p:tgtEl>
                  <p:spTgt spid="43"/>
                </p:tgtEl>
              </p:cMediaNode>
            </p:audio>
          </p:childTnLst>
        </p:cTn>
      </p:par>
    </p:tnLst>
    <p:bldLst>
      <p:bldP spid="11" grpId="0"/>
      <p:bldP spid="12"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1"/>
          <p:cNvSpPr txBox="1"/>
          <p:nvPr/>
        </p:nvSpPr>
        <p:spPr>
          <a:xfrm>
            <a:off x="738505" y="302895"/>
            <a:ext cx="25882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三、立体构成的基本法则</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78585" y="1155700"/>
            <a:ext cx="6606540"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空间构成形式的规律、法则与二维平面空间的原理大致相同，三维空间的空间构成则依靠本身的三维特征直接表现。</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空间构成的法则分为两大类：一类以塑造规律的、有秩序的美为主，另一类则以体现打破常规的、强调对比</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的美</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为主。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2830" y="803910"/>
            <a:ext cx="737425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重复是最有规律、最容易理解的一种法则，具体来说，就是指重复使用同一基本形态要素，在形状、体积、肌理、色彩、材质等方面进行反复的排列组合，最终形成一种绝对的平衡和统一关系。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主要特点：在特定范围内将基本形态的视觉特征放大、强化，对人产生强大的视觉冲击力，形成秩序性美感。如图。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1.</a:t>
            </a:r>
            <a:r>
              <a:rPr lang="zh-CN" altLang="en-US" sz="1500" dirty="0">
                <a:solidFill>
                  <a:srgbClr val="778495"/>
                </a:solidFill>
                <a:latin typeface="微软雅黑" panose="020B0503020204020204" pitchFamily="34" charset="-122"/>
                <a:ea typeface="微软雅黑" panose="020B0503020204020204" pitchFamily="34" charset="-122"/>
              </a:rPr>
              <a:t>重复</a:t>
            </a:r>
            <a:endParaRPr lang="zh-CN" altLang="en-US" sz="1500" dirty="0">
              <a:solidFill>
                <a:srgbClr val="778495"/>
              </a:solidFill>
              <a:latin typeface="微软雅黑" panose="020B0503020204020204" pitchFamily="34" charset="-122"/>
              <a:ea typeface="微软雅黑" panose="020B0503020204020204" pitchFamily="34" charset="-122"/>
            </a:endParaRPr>
          </a:p>
        </p:txBody>
      </p:sp>
      <p:pic>
        <p:nvPicPr>
          <p:cNvPr id="5" name="图片 4" descr="图5-6"/>
          <p:cNvPicPr>
            <a:picLocks noChangeAspect="1"/>
          </p:cNvPicPr>
          <p:nvPr/>
        </p:nvPicPr>
        <p:blipFill>
          <a:blip r:embed="rId1"/>
          <a:stretch>
            <a:fillRect/>
          </a:stretch>
        </p:blipFill>
        <p:spPr>
          <a:xfrm>
            <a:off x="2668905" y="2134870"/>
            <a:ext cx="3806190" cy="253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780" y="1381125"/>
            <a:ext cx="737425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近似：在重复的基础上对基本形态的形状、大小、位置进行恰当的处理和调整。近似规律的把握重点是控制基本形态的变化程度，对比不能过大，使整体关系处于一种大的视觉平衡中，保持基本的重复规律，并在此基础上做近似的变化，形成既差不多又有细节变化的均衡状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2.</a:t>
            </a:r>
            <a:r>
              <a:rPr lang="zh-CN" altLang="en-US" sz="1500" dirty="0">
                <a:solidFill>
                  <a:srgbClr val="778495"/>
                </a:solidFill>
                <a:latin typeface="微软雅黑" panose="020B0503020204020204" pitchFamily="34" charset="-122"/>
                <a:ea typeface="微软雅黑" panose="020B0503020204020204" pitchFamily="34" charset="-122"/>
              </a:rPr>
              <a:t>近似</a:t>
            </a:r>
            <a:endParaRPr lang="zh-CN" altLang="en-US" sz="1500" dirty="0">
              <a:solidFill>
                <a:srgbClr val="77849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2830" y="803910"/>
            <a:ext cx="737425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渐变：是一种体现节奏变化规律的、有代表性的构成形式，它在空间构成上表现为基本形态按照相应的趋势有规律地演变、转化，在形态大小、方向、位置、角度等方面逐步过渡、变化，最终形成秩序性很强的立体形态构成。在视觉对比上，渐变的强弱取决于“变量”的设定。例如，按等差数列规律与按等比数列规律形成的渐变效果是有很大差别的。如下图所示，渐变的方式最适合表现形式法则中的节奏与韵律。</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3.</a:t>
            </a:r>
            <a:r>
              <a:rPr lang="zh-CN" altLang="en-US" sz="1500" dirty="0">
                <a:solidFill>
                  <a:srgbClr val="778495"/>
                </a:solidFill>
                <a:latin typeface="微软雅黑" panose="020B0503020204020204" pitchFamily="34" charset="-122"/>
                <a:ea typeface="微软雅黑" panose="020B0503020204020204" pitchFamily="34" charset="-122"/>
              </a:rPr>
              <a:t>渐变</a:t>
            </a:r>
            <a:endParaRPr lang="zh-CN" altLang="en-US" sz="1500" dirty="0">
              <a:solidFill>
                <a:srgbClr val="778495"/>
              </a:solidFill>
              <a:latin typeface="微软雅黑" panose="020B0503020204020204" pitchFamily="34" charset="-122"/>
              <a:ea typeface="微软雅黑" panose="020B0503020204020204" pitchFamily="34" charset="-122"/>
            </a:endParaRPr>
          </a:p>
        </p:txBody>
      </p:sp>
      <p:pic>
        <p:nvPicPr>
          <p:cNvPr id="3" name="图片 2" descr="图5-7"/>
          <p:cNvPicPr>
            <a:picLocks noChangeAspect="1"/>
          </p:cNvPicPr>
          <p:nvPr/>
        </p:nvPicPr>
        <p:blipFill>
          <a:blip r:embed="rId1"/>
          <a:stretch>
            <a:fillRect/>
          </a:stretch>
        </p:blipFill>
        <p:spPr>
          <a:xfrm>
            <a:off x="3038475" y="2256155"/>
            <a:ext cx="3067050" cy="230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2830" y="803910"/>
            <a:ext cx="737425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发射：是一种表现节奏与韵律美感的、富有代表性的构成形式。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主要特点：围绕一个或多个中心进行发射状排列，形成向心式、离心式、同心式和多心式的组合关系。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4.</a:t>
            </a:r>
            <a:r>
              <a:rPr lang="zh-CN" altLang="en-US" sz="1500" dirty="0">
                <a:solidFill>
                  <a:srgbClr val="778495"/>
                </a:solidFill>
                <a:latin typeface="微软雅黑" panose="020B0503020204020204" pitchFamily="34" charset="-122"/>
                <a:ea typeface="微软雅黑" panose="020B0503020204020204" pitchFamily="34" charset="-122"/>
              </a:rPr>
              <a:t>发射</a:t>
            </a:r>
            <a:endParaRPr lang="zh-CN" altLang="en-US" sz="1500" dirty="0">
              <a:solidFill>
                <a:srgbClr val="778495"/>
              </a:solidFill>
              <a:latin typeface="微软雅黑" panose="020B0503020204020204" pitchFamily="34" charset="-122"/>
              <a:ea typeface="微软雅黑" panose="020B0503020204020204" pitchFamily="34" charset="-122"/>
            </a:endParaRPr>
          </a:p>
        </p:txBody>
      </p:sp>
      <p:pic>
        <p:nvPicPr>
          <p:cNvPr id="4" name="图片 3" descr="图5-8"/>
          <p:cNvPicPr>
            <a:picLocks noChangeAspect="1"/>
          </p:cNvPicPr>
          <p:nvPr/>
        </p:nvPicPr>
        <p:blipFill>
          <a:blip r:embed="rId1"/>
          <a:stretch>
            <a:fillRect/>
          </a:stretch>
        </p:blipFill>
        <p:spPr>
          <a:xfrm>
            <a:off x="2433955" y="1600200"/>
            <a:ext cx="4275455" cy="3039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2830" y="803910"/>
            <a:ext cx="737425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对比：是空间构成中最具有普及性的形式法则，是所有构成形式中都需要考虑到的重点因素。</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狭义的对比：差异化关系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5.</a:t>
            </a:r>
            <a:r>
              <a:rPr lang="zh-CN" altLang="en-US" sz="1500" dirty="0">
                <a:solidFill>
                  <a:srgbClr val="778495"/>
                </a:solidFill>
                <a:latin typeface="微软雅黑" panose="020B0503020204020204" pitchFamily="34" charset="-122"/>
                <a:ea typeface="微软雅黑" panose="020B0503020204020204" pitchFamily="34" charset="-122"/>
              </a:rPr>
              <a:t>对比</a:t>
            </a:r>
            <a:endParaRPr lang="zh-CN" altLang="en-US" sz="1500" dirty="0">
              <a:solidFill>
                <a:srgbClr val="778495"/>
              </a:solidFill>
              <a:latin typeface="微软雅黑" panose="020B0503020204020204" pitchFamily="34" charset="-122"/>
              <a:ea typeface="微软雅黑" panose="020B0503020204020204" pitchFamily="34" charset="-122"/>
            </a:endParaRPr>
          </a:p>
        </p:txBody>
      </p:sp>
      <p:pic>
        <p:nvPicPr>
          <p:cNvPr id="3" name="图片 2" descr="图5-9"/>
          <p:cNvPicPr>
            <a:picLocks noChangeAspect="1"/>
          </p:cNvPicPr>
          <p:nvPr/>
        </p:nvPicPr>
        <p:blipFill>
          <a:blip r:embed="rId1"/>
          <a:stretch>
            <a:fillRect/>
          </a:stretch>
        </p:blipFill>
        <p:spPr>
          <a:xfrm>
            <a:off x="2443480" y="1725930"/>
            <a:ext cx="4256405" cy="2573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4580" y="1355725"/>
            <a:ext cx="737425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特异：是对比关系最强的一种特殊构成形式，强调基本形态组合间的突变，与重复构成了美的形式的两极。去掉特异部分，整体的形态组合恰恰是</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重复构成</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特异追求视觉上通过小范围的特殊变化，与整体形成强烈的反差，从而达到突出重点、形成视觉焦点的目的，最终形成“万花丛中一点绿”的特殊对比效果。</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7727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6.</a:t>
            </a:r>
            <a:r>
              <a:rPr lang="zh-CN" altLang="en-US" sz="1500" dirty="0">
                <a:solidFill>
                  <a:srgbClr val="778495"/>
                </a:solidFill>
                <a:latin typeface="微软雅黑" panose="020B0503020204020204" pitchFamily="34" charset="-122"/>
                <a:ea typeface="微软雅黑" panose="020B0503020204020204" pitchFamily="34" charset="-122"/>
              </a:rPr>
              <a:t>特异</a:t>
            </a:r>
            <a:endParaRPr lang="zh-CN" altLang="en-US" sz="1500" dirty="0">
              <a:solidFill>
                <a:srgbClr val="77849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1"/>
          <p:cNvSpPr txBox="1"/>
          <p:nvPr/>
        </p:nvSpPr>
        <p:spPr>
          <a:xfrm>
            <a:off x="738505" y="302895"/>
            <a:ext cx="25882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四、立体空间设计的应用</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1131570" y="858520"/>
            <a:ext cx="266382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1.</a:t>
            </a:r>
            <a:r>
              <a:rPr lang="zh-CN" altLang="en-US" sz="1500" dirty="0">
                <a:solidFill>
                  <a:srgbClr val="778495"/>
                </a:solidFill>
                <a:latin typeface="微软雅黑" panose="020B0503020204020204" pitchFamily="34" charset="-122"/>
                <a:ea typeface="微软雅黑" panose="020B0503020204020204" pitchFamily="34" charset="-122"/>
              </a:rPr>
              <a:t>立体空间构成与建筑设计</a:t>
            </a:r>
            <a:endParaRPr lang="zh-CN" altLang="en-US" sz="15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9050" y="1287145"/>
            <a:ext cx="656526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是建筑设计的本质，空间和空间的组织结构是建筑设计的主要内容。建筑设计是利用建筑材料来限制空间，构成一个最小的物理空间的过程。这个物理空间被称为空间原型，通常以几何形式呈现。如下图所示。</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10"/>
          <p:cNvPicPr>
            <a:picLocks noChangeAspect="1"/>
          </p:cNvPicPr>
          <p:nvPr/>
        </p:nvPicPr>
        <p:blipFill>
          <a:blip r:embed="rId1"/>
          <a:stretch>
            <a:fillRect/>
          </a:stretch>
        </p:blipFill>
        <p:spPr>
          <a:xfrm>
            <a:off x="786765" y="2367280"/>
            <a:ext cx="3354070" cy="2419985"/>
          </a:xfrm>
          <a:prstGeom prst="rect">
            <a:avLst/>
          </a:prstGeom>
        </p:spPr>
      </p:pic>
      <p:pic>
        <p:nvPicPr>
          <p:cNvPr id="5" name="图片 4" descr="图5-11"/>
          <p:cNvPicPr>
            <a:picLocks noChangeAspect="1"/>
          </p:cNvPicPr>
          <p:nvPr/>
        </p:nvPicPr>
        <p:blipFill>
          <a:blip r:embed="rId2"/>
          <a:stretch>
            <a:fillRect/>
          </a:stretch>
        </p:blipFill>
        <p:spPr>
          <a:xfrm>
            <a:off x="4845685" y="2461895"/>
            <a:ext cx="3568700" cy="2230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txBox="1"/>
          <p:nvPr/>
        </p:nvSpPr>
        <p:spPr>
          <a:xfrm>
            <a:off x="833120" y="509270"/>
            <a:ext cx="266382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2.</a:t>
            </a:r>
            <a:r>
              <a:rPr lang="zh-CN" altLang="en-US" sz="1500" dirty="0">
                <a:solidFill>
                  <a:srgbClr val="778495"/>
                </a:solidFill>
                <a:latin typeface="微软雅黑" panose="020B0503020204020204" pitchFamily="34" charset="-122"/>
                <a:ea typeface="微软雅黑" panose="020B0503020204020204" pitchFamily="34" charset="-122"/>
              </a:rPr>
              <a:t>立体空间构成与环境设计</a:t>
            </a:r>
            <a:endParaRPr lang="zh-CN" altLang="en-US" sz="15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9685" y="969645"/>
            <a:ext cx="656526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空间构成是构成艺术的一部分，它研究空间立体造型规则，创造三维空间的一种造型活动。环境艺术设计是利用材料和技术手段对建筑的内外环境进行再创造，使其空间环境的造型元素具有形状、轮廓、内部结构、外部结构、物质肌理等环境特征。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12"/>
          <p:cNvPicPr>
            <a:picLocks noChangeAspect="1"/>
          </p:cNvPicPr>
          <p:nvPr/>
        </p:nvPicPr>
        <p:blipFill>
          <a:blip r:embed="rId1"/>
          <a:stretch>
            <a:fillRect/>
          </a:stretch>
        </p:blipFill>
        <p:spPr>
          <a:xfrm>
            <a:off x="2656205" y="2135505"/>
            <a:ext cx="3832225" cy="2552065"/>
          </a:xfrm>
          <a:prstGeom prst="rect">
            <a:avLst/>
          </a:prstGeom>
        </p:spPr>
      </p:pic>
      <p:sp>
        <p:nvSpPr>
          <p:cNvPr id="6" name="文本框 5"/>
          <p:cNvSpPr txBox="1"/>
          <p:nvPr/>
        </p:nvSpPr>
        <p:spPr>
          <a:xfrm>
            <a:off x="3962400" y="4775200"/>
            <a:ext cx="14401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综合构成的空间立体造型</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8230" y="803910"/>
            <a:ext cx="7374255" cy="147637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产品设计是科学与艺术的结合，它完美地结合了产品的使用功能和审美情趣。在进行产品设计时，应特别强调其功能、审美和经济实用性。</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产品造型通过塑造产品的外部形象以吸引人们的视线，形成丰富的形态和视觉特征，直观地传达不同的美学和功能语义。如下图所示，产品设计作品采用玻璃材料作为桌布和支撑点，从远处看，好像桌面悬挂在地面上，给人一种这是自由流动的桌布的三维空间错觉。</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865505" y="377190"/>
            <a:ext cx="207899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3.</a:t>
            </a:r>
            <a:r>
              <a:rPr lang="zh-CN" altLang="en-US" sz="1500" dirty="0">
                <a:solidFill>
                  <a:srgbClr val="778495"/>
                </a:solidFill>
                <a:latin typeface="微软雅黑" panose="020B0503020204020204" pitchFamily="34" charset="-122"/>
                <a:ea typeface="微软雅黑" panose="020B0503020204020204" pitchFamily="34" charset="-122"/>
              </a:rPr>
              <a:t>立体构成与产品设计</a:t>
            </a:r>
            <a:endParaRPr lang="zh-CN" altLang="en-US" sz="1500" dirty="0">
              <a:solidFill>
                <a:srgbClr val="778495"/>
              </a:solidFill>
              <a:latin typeface="微软雅黑" panose="020B0503020204020204" pitchFamily="34" charset="-122"/>
              <a:ea typeface="微软雅黑" panose="020B0503020204020204" pitchFamily="34" charset="-122"/>
            </a:endParaRPr>
          </a:p>
        </p:txBody>
      </p:sp>
      <p:pic>
        <p:nvPicPr>
          <p:cNvPr id="3" name="图片 2" descr="图5-13"/>
          <p:cNvPicPr>
            <a:picLocks noChangeAspect="1"/>
          </p:cNvPicPr>
          <p:nvPr/>
        </p:nvPicPr>
        <p:blipFill>
          <a:blip r:embed="rId1"/>
          <a:stretch>
            <a:fillRect/>
          </a:stretch>
        </p:blipFill>
        <p:spPr>
          <a:xfrm>
            <a:off x="3258185" y="2359660"/>
            <a:ext cx="3014980" cy="2521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896925" y="627534"/>
            <a:ext cx="1352707" cy="864272"/>
            <a:chOff x="3896925" y="1033243"/>
            <a:chExt cx="1352707" cy="864272"/>
          </a:xfrm>
        </p:grpSpPr>
        <p:sp>
          <p:nvSpPr>
            <p:cNvPr id="26" name="TextBox 7"/>
            <p:cNvSpPr txBox="1"/>
            <p:nvPr/>
          </p:nvSpPr>
          <p:spPr>
            <a:xfrm>
              <a:off x="3899482" y="1512952"/>
              <a:ext cx="1350150" cy="384563"/>
            </a:xfrm>
            <a:prstGeom prst="rect">
              <a:avLst/>
            </a:prstGeom>
            <a:noFill/>
          </p:spPr>
          <p:txBody>
            <a:bodyPr wrap="square" lIns="0" tIns="0" rIns="0" bIns="0" anchor="b" anchorCtr="0">
              <a:normAutofit fontScale="85000" lnSpcReduction="10000"/>
            </a:bodyPr>
            <a:lstStyle/>
            <a:p>
              <a:pPr algn="ctr"/>
              <a:r>
                <a:rPr lang="en-US" altLang="zh-CN" sz="3200" dirty="0">
                  <a:solidFill>
                    <a:srgbClr val="5D7E6C"/>
                  </a:solidFill>
                  <a:latin typeface="Impact" panose="020B0806030902050204" pitchFamily="34" charset="0"/>
                </a:rPr>
                <a:t>Contents</a:t>
              </a:r>
              <a:endParaRPr lang="en-US" altLang="zh-CN" sz="3200" dirty="0">
                <a:solidFill>
                  <a:srgbClr val="5D7E6C"/>
                </a:solidFill>
                <a:latin typeface="Impact" panose="020B0806030902050204" pitchFamily="34" charset="0"/>
              </a:endParaRPr>
            </a:p>
          </p:txBody>
        </p:sp>
        <p:sp>
          <p:nvSpPr>
            <p:cNvPr id="27" name="Rectangle 9"/>
            <p:cNvSpPr/>
            <p:nvPr/>
          </p:nvSpPr>
          <p:spPr>
            <a:xfrm>
              <a:off x="3896925" y="1033243"/>
              <a:ext cx="1350150" cy="692498"/>
            </a:xfrm>
            <a:prstGeom prst="rect">
              <a:avLst/>
            </a:prstGeom>
          </p:spPr>
          <p:txBody>
            <a:bodyPr wrap="square">
              <a:normAutofit fontScale="77500" lnSpcReduction="20000"/>
            </a:bodyPr>
            <a:lstStyle/>
            <a:p>
              <a:pPr algn="ctr"/>
              <a:r>
                <a:rPr lang="zh-CN" altLang="en-US" sz="5400" b="1" dirty="0">
                  <a:solidFill>
                    <a:srgbClr val="5D7E6C"/>
                  </a:solidFill>
                </a:rPr>
                <a:t>目录</a:t>
              </a:r>
              <a:endParaRPr lang="zh-CN" altLang="en-US" sz="5400" b="1" dirty="0">
                <a:solidFill>
                  <a:srgbClr val="5D7E6C"/>
                </a:solidFill>
              </a:endParaRPr>
            </a:p>
          </p:txBody>
        </p:sp>
      </p:grpSp>
      <p:grpSp>
        <p:nvGrpSpPr>
          <p:cNvPr id="5" name="Group 10"/>
          <p:cNvGrpSpPr/>
          <p:nvPr/>
        </p:nvGrpSpPr>
        <p:grpSpPr>
          <a:xfrm>
            <a:off x="1017351" y="2271726"/>
            <a:ext cx="3312160" cy="530914"/>
            <a:chOff x="6764723" y="1520469"/>
            <a:chExt cx="4416213" cy="707886"/>
          </a:xfrm>
        </p:grpSpPr>
        <p:sp>
          <p:nvSpPr>
            <p:cNvPr id="21" name="TextBox 11"/>
            <p:cNvSpPr txBox="1"/>
            <p:nvPr/>
          </p:nvSpPr>
          <p:spPr>
            <a:xfrm>
              <a:off x="6764723" y="1520469"/>
              <a:ext cx="655949" cy="707886"/>
            </a:xfrm>
            <a:prstGeom prst="rect">
              <a:avLst/>
            </a:prstGeom>
            <a:noFill/>
          </p:spPr>
          <p:txBody>
            <a:bodyPr wrap="none" anchor="ctr">
              <a:normAutofit fontScale="85000" lnSpcReduction="20000"/>
            </a:bodyPr>
            <a:lstStyle/>
            <a:p>
              <a:pPr algn="ctr"/>
              <a:r>
                <a:rPr lang="en-US" altLang="zh-CN" sz="4000">
                  <a:solidFill>
                    <a:srgbClr val="5D7E6C"/>
                  </a:solidFill>
                  <a:latin typeface="Impact" panose="020B0806030902050204" pitchFamily="34" charset="0"/>
                </a:rPr>
                <a:t>01</a:t>
              </a:r>
              <a:endParaRPr lang="en-US" altLang="zh-CN" sz="4000">
                <a:solidFill>
                  <a:srgbClr val="5D7E6C"/>
                </a:solidFill>
                <a:latin typeface="Impact" panose="020B0806030902050204" pitchFamily="34" charset="0"/>
              </a:endParaRPr>
            </a:p>
          </p:txBody>
        </p:sp>
        <p:sp>
          <p:nvSpPr>
            <p:cNvPr id="23" name="TextBox 13"/>
            <p:cNvSpPr txBox="1"/>
            <p:nvPr/>
          </p:nvSpPr>
          <p:spPr>
            <a:xfrm>
              <a:off x="7218536" y="1520469"/>
              <a:ext cx="3962400" cy="510540"/>
            </a:xfrm>
            <a:prstGeom prst="rect">
              <a:avLst/>
            </a:prstGeom>
            <a:noFill/>
          </p:spPr>
          <p:txBody>
            <a:bodyPr wrap="none" lIns="360000" tIns="0" rIns="0" bIns="0" anchor="b" anchorCtr="0">
              <a:normAutofit/>
            </a:bodyPr>
            <a:lstStyle/>
            <a:p>
              <a:r>
                <a:rPr lang="zh-CN" altLang="en-US" b="1" dirty="0">
                  <a:solidFill>
                    <a:srgbClr val="5D7E6C"/>
                  </a:solidFill>
                </a:rPr>
                <a:t>空间的认知与立体构成</a:t>
              </a:r>
              <a:endParaRPr lang="zh-CN" altLang="en-US" b="1" dirty="0">
                <a:solidFill>
                  <a:srgbClr val="5D7E6C"/>
                </a:solidFill>
              </a:endParaRPr>
            </a:p>
          </p:txBody>
        </p:sp>
      </p:grpSp>
      <p:grpSp>
        <p:nvGrpSpPr>
          <p:cNvPr id="6" name="Group 15"/>
          <p:cNvGrpSpPr/>
          <p:nvPr/>
        </p:nvGrpSpPr>
        <p:grpSpPr>
          <a:xfrm>
            <a:off x="4855336" y="2271726"/>
            <a:ext cx="3335655" cy="530914"/>
            <a:chOff x="6733465" y="2527404"/>
            <a:chExt cx="4447540" cy="707886"/>
          </a:xfrm>
        </p:grpSpPr>
        <p:sp>
          <p:nvSpPr>
            <p:cNvPr id="17" name="TextBox 16"/>
            <p:cNvSpPr txBox="1"/>
            <p:nvPr/>
          </p:nvSpPr>
          <p:spPr>
            <a:xfrm>
              <a:off x="6733465" y="2527404"/>
              <a:ext cx="718466" cy="707886"/>
            </a:xfrm>
            <a:prstGeom prst="rect">
              <a:avLst/>
            </a:prstGeom>
            <a:noFill/>
          </p:spPr>
          <p:txBody>
            <a:bodyPr wrap="none" anchor="ctr">
              <a:normAutofit fontScale="85000" lnSpcReduction="20000"/>
            </a:bodyPr>
            <a:lstStyle/>
            <a:p>
              <a:pPr algn="ctr"/>
              <a:r>
                <a:rPr lang="en-US" altLang="zh-CN" sz="4000">
                  <a:solidFill>
                    <a:srgbClr val="5D7E6C"/>
                  </a:solidFill>
                  <a:latin typeface="Impact" panose="020B0806030902050204" pitchFamily="34" charset="0"/>
                </a:rPr>
                <a:t>02</a:t>
              </a:r>
              <a:endParaRPr lang="en-US" altLang="zh-CN" sz="4000">
                <a:solidFill>
                  <a:srgbClr val="5D7E6C"/>
                </a:solidFill>
                <a:latin typeface="Impact" panose="020B0806030902050204" pitchFamily="34" charset="0"/>
              </a:endParaRPr>
            </a:p>
          </p:txBody>
        </p:sp>
        <p:sp>
          <p:nvSpPr>
            <p:cNvPr id="19" name="TextBox 18"/>
            <p:cNvSpPr txBox="1"/>
            <p:nvPr/>
          </p:nvSpPr>
          <p:spPr>
            <a:xfrm>
              <a:off x="7218605" y="2599371"/>
              <a:ext cx="3962400" cy="438574"/>
            </a:xfrm>
            <a:prstGeom prst="rect">
              <a:avLst/>
            </a:prstGeom>
            <a:noFill/>
          </p:spPr>
          <p:txBody>
            <a:bodyPr wrap="none" lIns="360000" tIns="0" rIns="0" bIns="0" anchor="b" anchorCtr="0">
              <a:normAutofit/>
            </a:bodyPr>
            <a:lstStyle/>
            <a:p>
              <a:r>
                <a:rPr lang="zh-CN" altLang="en-US" b="1" dirty="0">
                  <a:solidFill>
                    <a:srgbClr val="5D7E6C"/>
                  </a:solidFill>
                </a:rPr>
                <a:t>从空间元素到应用创意</a:t>
              </a:r>
              <a:endParaRPr lang="zh-CN" altLang="en-US" b="1" dirty="0">
                <a:solidFill>
                  <a:srgbClr val="5D7E6C"/>
                </a:solidFill>
              </a:endParaRPr>
            </a:p>
          </p:txBody>
        </p:sp>
      </p:grpSp>
      <p:grpSp>
        <p:nvGrpSpPr>
          <p:cNvPr id="7" name="Group 20"/>
          <p:cNvGrpSpPr/>
          <p:nvPr/>
        </p:nvGrpSpPr>
        <p:grpSpPr>
          <a:xfrm>
            <a:off x="988497" y="3551061"/>
            <a:ext cx="3341370" cy="530914"/>
            <a:chOff x="6726251" y="3534339"/>
            <a:chExt cx="4455160" cy="707886"/>
          </a:xfrm>
        </p:grpSpPr>
        <p:sp>
          <p:nvSpPr>
            <p:cNvPr id="13" name="TextBox 21"/>
            <p:cNvSpPr txBox="1"/>
            <p:nvPr/>
          </p:nvSpPr>
          <p:spPr>
            <a:xfrm>
              <a:off x="6726251" y="3534339"/>
              <a:ext cx="732893" cy="707886"/>
            </a:xfrm>
            <a:prstGeom prst="rect">
              <a:avLst/>
            </a:prstGeom>
            <a:noFill/>
          </p:spPr>
          <p:txBody>
            <a:bodyPr wrap="none" anchor="ctr">
              <a:normAutofit fontScale="85000" lnSpcReduction="20000"/>
            </a:bodyPr>
            <a:lstStyle/>
            <a:p>
              <a:pPr algn="ctr"/>
              <a:r>
                <a:rPr lang="en-US" altLang="zh-CN" sz="4000">
                  <a:solidFill>
                    <a:srgbClr val="778495"/>
                  </a:solidFill>
                  <a:latin typeface="Impact" panose="020B0806030902050204" pitchFamily="34" charset="0"/>
                </a:rPr>
                <a:t>03</a:t>
              </a:r>
              <a:endParaRPr lang="en-US" altLang="zh-CN" sz="4000">
                <a:solidFill>
                  <a:srgbClr val="778495"/>
                </a:solidFill>
                <a:latin typeface="Impact" panose="020B0806030902050204" pitchFamily="34" charset="0"/>
              </a:endParaRPr>
            </a:p>
          </p:txBody>
        </p:sp>
        <p:sp>
          <p:nvSpPr>
            <p:cNvPr id="15" name="TextBox 23"/>
            <p:cNvSpPr txBox="1"/>
            <p:nvPr/>
          </p:nvSpPr>
          <p:spPr>
            <a:xfrm>
              <a:off x="7219011" y="3606306"/>
              <a:ext cx="3962400" cy="477520"/>
            </a:xfrm>
            <a:prstGeom prst="rect">
              <a:avLst/>
            </a:prstGeom>
            <a:noFill/>
          </p:spPr>
          <p:txBody>
            <a:bodyPr wrap="none" lIns="360000" tIns="0" rIns="0" bIns="0" anchor="b" anchorCtr="0">
              <a:normAutofit/>
            </a:bodyPr>
            <a:lstStyle/>
            <a:p>
              <a:r>
                <a:rPr lang="zh-CN" altLang="en-US" b="1" dirty="0">
                  <a:solidFill>
                    <a:srgbClr val="778495"/>
                  </a:solidFill>
                </a:rPr>
                <a:t>空间设计的语义传达</a:t>
              </a:r>
              <a:endParaRPr lang="zh-CN" altLang="en-US" b="1" dirty="0">
                <a:solidFill>
                  <a:srgbClr val="778495"/>
                </a:solidFill>
              </a:endParaRPr>
            </a:p>
          </p:txBody>
        </p:sp>
      </p:grpSp>
      <p:grpSp>
        <p:nvGrpSpPr>
          <p:cNvPr id="8" name="Group 25"/>
          <p:cNvGrpSpPr/>
          <p:nvPr/>
        </p:nvGrpSpPr>
        <p:grpSpPr>
          <a:xfrm>
            <a:off x="4855937" y="3551061"/>
            <a:ext cx="3335020" cy="530914"/>
            <a:chOff x="6734266" y="4541274"/>
            <a:chExt cx="4446693" cy="707886"/>
          </a:xfrm>
        </p:grpSpPr>
        <p:sp>
          <p:nvSpPr>
            <p:cNvPr id="9" name="TextBox 26"/>
            <p:cNvSpPr txBox="1"/>
            <p:nvPr/>
          </p:nvSpPr>
          <p:spPr>
            <a:xfrm>
              <a:off x="6734266" y="4541274"/>
              <a:ext cx="716863" cy="707886"/>
            </a:xfrm>
            <a:prstGeom prst="rect">
              <a:avLst/>
            </a:prstGeom>
            <a:noFill/>
          </p:spPr>
          <p:txBody>
            <a:bodyPr wrap="none" anchor="ctr">
              <a:normAutofit fontScale="85000" lnSpcReduction="20000"/>
            </a:bodyPr>
            <a:lstStyle/>
            <a:p>
              <a:pPr algn="ctr"/>
              <a:r>
                <a:rPr lang="en-US" altLang="zh-CN" sz="4000">
                  <a:solidFill>
                    <a:srgbClr val="778495"/>
                  </a:solidFill>
                  <a:latin typeface="Impact" panose="020B0806030902050204" pitchFamily="34" charset="0"/>
                </a:rPr>
                <a:t>04</a:t>
              </a:r>
              <a:endParaRPr lang="en-US" altLang="zh-CN" sz="4000">
                <a:solidFill>
                  <a:srgbClr val="778495"/>
                </a:solidFill>
                <a:latin typeface="Impact" panose="020B0806030902050204" pitchFamily="34" charset="0"/>
              </a:endParaRPr>
            </a:p>
          </p:txBody>
        </p:sp>
        <p:sp>
          <p:nvSpPr>
            <p:cNvPr id="11" name="TextBox 28"/>
            <p:cNvSpPr txBox="1"/>
            <p:nvPr/>
          </p:nvSpPr>
          <p:spPr>
            <a:xfrm>
              <a:off x="7218559" y="4613241"/>
              <a:ext cx="3962400" cy="476674"/>
            </a:xfrm>
            <a:prstGeom prst="rect">
              <a:avLst/>
            </a:prstGeom>
            <a:noFill/>
          </p:spPr>
          <p:txBody>
            <a:bodyPr wrap="none" lIns="360000" tIns="0" rIns="0" bIns="0" anchor="b" anchorCtr="0">
              <a:normAutofit/>
            </a:bodyPr>
            <a:lstStyle/>
            <a:p>
              <a:r>
                <a:rPr lang="zh-CN" altLang="en-US" b="1" dirty="0">
                  <a:solidFill>
                    <a:srgbClr val="778495"/>
                  </a:solidFill>
                </a:rPr>
                <a:t>空间设计的创意实践</a:t>
              </a:r>
              <a:endParaRPr lang="zh-CN" altLang="en-US" b="1" dirty="0">
                <a:solidFill>
                  <a:srgbClr val="778495"/>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1"/>
          <p:cNvSpPr txBox="1"/>
          <p:nvPr/>
        </p:nvSpPr>
        <p:spPr>
          <a:xfrm>
            <a:off x="738505" y="302895"/>
            <a:ext cx="25882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实训模块</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2" name="Title 1"/>
          <p:cNvSpPr txBox="1"/>
          <p:nvPr/>
        </p:nvSpPr>
        <p:spPr>
          <a:xfrm>
            <a:off x="1131570" y="775970"/>
            <a:ext cx="3976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500" dirty="0">
                <a:solidFill>
                  <a:srgbClr val="778495"/>
                </a:solidFill>
                <a:latin typeface="微软雅黑" panose="020B0503020204020204" pitchFamily="34" charset="-122"/>
                <a:ea typeface="微软雅黑" panose="020B0503020204020204" pitchFamily="34" charset="-122"/>
              </a:rPr>
              <a:t>实训内容：用点绘制花的立体感</a:t>
            </a:r>
            <a:endParaRPr lang="zh-CN" sz="15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9685" y="1217295"/>
            <a:ext cx="656526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步骤1  准备材料：深色卡纸、A4 纸 5 张、铅笔、橡皮、直尺、双面胶、剪刀、美工刀。</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步骤2  用铅笔在深色卡纸上画出设计的制作路径图。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14"/>
          <p:cNvPicPr>
            <a:picLocks noChangeAspect="1"/>
          </p:cNvPicPr>
          <p:nvPr/>
        </p:nvPicPr>
        <p:blipFill>
          <a:blip r:embed="rId1"/>
          <a:stretch>
            <a:fillRect/>
          </a:stretch>
        </p:blipFill>
        <p:spPr>
          <a:xfrm>
            <a:off x="991235" y="2182495"/>
            <a:ext cx="3198495" cy="2216150"/>
          </a:xfrm>
          <a:prstGeom prst="rect">
            <a:avLst/>
          </a:prstGeom>
        </p:spPr>
      </p:pic>
      <p:sp>
        <p:nvSpPr>
          <p:cNvPr id="6" name="文本框 5"/>
          <p:cNvSpPr txBox="1"/>
          <p:nvPr/>
        </p:nvSpPr>
        <p:spPr>
          <a:xfrm>
            <a:off x="2351405" y="450913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descr="图5-15"/>
          <p:cNvPicPr>
            <a:picLocks noChangeAspect="1"/>
          </p:cNvPicPr>
          <p:nvPr/>
        </p:nvPicPr>
        <p:blipFill>
          <a:blip r:embed="rId2"/>
          <a:stretch>
            <a:fillRect/>
          </a:stretch>
        </p:blipFill>
        <p:spPr>
          <a:xfrm>
            <a:off x="5019040" y="2157730"/>
            <a:ext cx="3270885" cy="2265680"/>
          </a:xfrm>
          <a:prstGeom prst="rect">
            <a:avLst/>
          </a:prstGeom>
        </p:spPr>
      </p:pic>
      <p:sp>
        <p:nvSpPr>
          <p:cNvPr id="8" name="文本框 7"/>
          <p:cNvSpPr txBox="1"/>
          <p:nvPr/>
        </p:nvSpPr>
        <p:spPr>
          <a:xfrm>
            <a:off x="6415405" y="450913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9685" y="506730"/>
            <a:ext cx="656526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步骤3  将一张 A4 纸对折两次，沿对折线裁剪成 4 张长条状纸张，再从中拿出一张对折两次并展开，在边缘贴上双面胶，将纸张的边缘粘在一起，得到一个三棱柱。</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步骤4  按照步骤 3 的制作手法制作一个边长为 1cm 的三棱柱并将其粘在步骤 3 所做的三棱柱上。重复以上步骤（注意三棱柱要长短不一），得到三棱柱若干。</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306955" y="450913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353175" y="450913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16"/>
          <p:cNvPicPr>
            <a:picLocks noChangeAspect="1"/>
          </p:cNvPicPr>
          <p:nvPr/>
        </p:nvPicPr>
        <p:blipFill>
          <a:blip r:embed="rId1"/>
          <a:stretch>
            <a:fillRect/>
          </a:stretch>
        </p:blipFill>
        <p:spPr>
          <a:xfrm>
            <a:off x="967740" y="1941830"/>
            <a:ext cx="3157220" cy="2330450"/>
          </a:xfrm>
          <a:prstGeom prst="rect">
            <a:avLst/>
          </a:prstGeom>
        </p:spPr>
      </p:pic>
      <p:pic>
        <p:nvPicPr>
          <p:cNvPr id="5" name="图片 4" descr="图5-17"/>
          <p:cNvPicPr>
            <a:picLocks noChangeAspect="1"/>
          </p:cNvPicPr>
          <p:nvPr/>
        </p:nvPicPr>
        <p:blipFill>
          <a:blip r:embed="rId2"/>
          <a:stretch>
            <a:fillRect/>
          </a:stretch>
        </p:blipFill>
        <p:spPr>
          <a:xfrm>
            <a:off x="4940935" y="1941830"/>
            <a:ext cx="3303270" cy="2325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9685" y="506730"/>
            <a:ext cx="656526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步骤5  沿着步骤 2 所绘制的路径线粘贴双面胶。</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步骤6  将所做的三棱柱按照高矮顺序依次粘在路径线上。</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21890" y="418592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569075" y="418592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18"/>
          <p:cNvPicPr>
            <a:picLocks noChangeAspect="1"/>
          </p:cNvPicPr>
          <p:nvPr/>
        </p:nvPicPr>
        <p:blipFill>
          <a:blip r:embed="rId1"/>
          <a:stretch>
            <a:fillRect/>
          </a:stretch>
        </p:blipFill>
        <p:spPr>
          <a:xfrm>
            <a:off x="901700" y="1666875"/>
            <a:ext cx="3519170" cy="2336165"/>
          </a:xfrm>
          <a:prstGeom prst="rect">
            <a:avLst/>
          </a:prstGeom>
        </p:spPr>
      </p:pic>
      <p:pic>
        <p:nvPicPr>
          <p:cNvPr id="7" name="图片 6" descr="图5-19"/>
          <p:cNvPicPr>
            <a:picLocks noChangeAspect="1"/>
          </p:cNvPicPr>
          <p:nvPr/>
        </p:nvPicPr>
        <p:blipFill>
          <a:blip r:embed="rId2"/>
          <a:stretch>
            <a:fillRect/>
          </a:stretch>
        </p:blipFill>
        <p:spPr>
          <a:xfrm>
            <a:off x="5055235" y="1666875"/>
            <a:ext cx="3376930" cy="2345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9685" y="506730"/>
            <a:ext cx="6565265" cy="36830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步骤7  重复步骤</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得到最终作品。如下图。</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0"/>
          <p:cNvPicPr>
            <a:picLocks noChangeAspect="1"/>
          </p:cNvPicPr>
          <p:nvPr/>
        </p:nvPicPr>
        <p:blipFill>
          <a:blip r:embed="rId1"/>
          <a:stretch>
            <a:fillRect/>
          </a:stretch>
        </p:blipFill>
        <p:spPr>
          <a:xfrm>
            <a:off x="834390" y="1362710"/>
            <a:ext cx="3495675" cy="2543810"/>
          </a:xfrm>
          <a:prstGeom prst="rect">
            <a:avLst/>
          </a:prstGeom>
        </p:spPr>
      </p:pic>
      <p:pic>
        <p:nvPicPr>
          <p:cNvPr id="5" name="图片 4" descr="图5-21"/>
          <p:cNvPicPr>
            <a:picLocks noChangeAspect="1"/>
          </p:cNvPicPr>
          <p:nvPr/>
        </p:nvPicPr>
        <p:blipFill>
          <a:blip r:embed="rId2"/>
          <a:stretch>
            <a:fillRect/>
          </a:stretch>
        </p:blipFill>
        <p:spPr>
          <a:xfrm>
            <a:off x="5046345" y="1362710"/>
            <a:ext cx="3333750" cy="2500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1"/>
          <p:cNvSpPr txBox="1"/>
          <p:nvPr/>
        </p:nvSpPr>
        <p:spPr>
          <a:xfrm>
            <a:off x="738505" y="302895"/>
            <a:ext cx="25882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思考与练习</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9685" y="944245"/>
            <a:ext cx="354012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一、填空题。（见书</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P139</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二、制作题。</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制作一个立体空间构成。</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 制作一个半立体构成，如右图所示。</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2"/>
          <p:cNvPicPr>
            <a:picLocks noChangeAspect="1"/>
          </p:cNvPicPr>
          <p:nvPr/>
        </p:nvPicPr>
        <p:blipFill>
          <a:blip r:embed="rId1"/>
          <a:stretch>
            <a:fillRect/>
          </a:stretch>
        </p:blipFill>
        <p:spPr>
          <a:xfrm>
            <a:off x="5048250" y="580390"/>
            <a:ext cx="3310890" cy="3843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8"/>
          <p:cNvSpPr txBox="1"/>
          <p:nvPr/>
        </p:nvSpPr>
        <p:spPr>
          <a:xfrm>
            <a:off x="2157730" y="2265045"/>
            <a:ext cx="4828540" cy="538480"/>
          </a:xfrm>
          <a:prstGeom prst="rect">
            <a:avLst/>
          </a:prstGeom>
          <a:noFill/>
        </p:spPr>
        <p:txBody>
          <a:bodyPr wrap="square" lIns="0" tIns="0" rIns="0" bIns="0" rtlCol="0">
            <a:spAutoFit/>
          </a:bodyPr>
          <a:lstStyle/>
          <a:p>
            <a:r>
              <a:rPr lang="zh-CN" altLang="en-US" sz="3500" dirty="0">
                <a:solidFill>
                  <a:srgbClr val="5D7E6C"/>
                </a:solidFill>
                <a:latin typeface="微软雅黑" panose="020B0503020204020204" pitchFamily="34" charset="-122"/>
                <a:ea typeface="微软雅黑" panose="020B0503020204020204" pitchFamily="34" charset="-122"/>
                <a:cs typeface="+mn-ea"/>
                <a:sym typeface="+mn-lt"/>
              </a:rPr>
              <a:t>从空间元素到应用创意</a:t>
            </a:r>
            <a:endParaRPr lang="zh-CN" altLang="en-US" sz="3500" dirty="0">
              <a:solidFill>
                <a:srgbClr val="5D7E6C"/>
              </a:solidFill>
              <a:latin typeface="微软雅黑" panose="020B0503020204020204" pitchFamily="34" charset="-122"/>
              <a:ea typeface="微软雅黑" panose="020B0503020204020204" pitchFamily="34" charset="-122"/>
              <a:cs typeface="+mn-ea"/>
              <a:sym typeface="+mn-lt"/>
            </a:endParaRPr>
          </a:p>
        </p:txBody>
      </p:sp>
      <p:sp>
        <p:nvSpPr>
          <p:cNvPr id="8" name="TextBox 48"/>
          <p:cNvSpPr txBox="1"/>
          <p:nvPr/>
        </p:nvSpPr>
        <p:spPr>
          <a:xfrm>
            <a:off x="3743712" y="1534195"/>
            <a:ext cx="1656184" cy="461645"/>
          </a:xfrm>
          <a:prstGeom prst="rect">
            <a:avLst/>
          </a:prstGeom>
          <a:noFill/>
        </p:spPr>
        <p:txBody>
          <a:bodyPr wrap="square" lIns="0" tIns="0" rIns="0" bIns="0" rtlCol="0">
            <a:spAutoFit/>
          </a:bodyPr>
          <a:lstStyle/>
          <a:p>
            <a:pPr algn="ctr"/>
            <a:r>
              <a:rPr lang="zh-CN" altLang="en-US" sz="3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rPr>
              <a:t>第二节</a:t>
            </a:r>
            <a:endParaRPr lang="zh-CN" altLang="en-US" sz="8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32240" y="1995686"/>
            <a:ext cx="1277473" cy="25394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319"/>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Effect transition="in" filter="wipe(left)">
                                      <p:cBhvr>
                                        <p:cTn id="11"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txBox="1"/>
          <p:nvPr/>
        </p:nvSpPr>
        <p:spPr>
          <a:xfrm>
            <a:off x="611505" y="175895"/>
            <a:ext cx="25311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一、空间构成的基本要素</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35075" y="760730"/>
            <a:ext cx="4616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11275" y="1147445"/>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）点的线化</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39875" y="1521460"/>
            <a:ext cx="624903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如下图所示，由于点与点之间的靠近和连续会产生线的感觉，因此如果有计划地对多个点加以处理就能表现一定的形态。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1" name="图片 30" descr="图5-23"/>
          <p:cNvPicPr>
            <a:picLocks noChangeAspect="1"/>
          </p:cNvPicPr>
          <p:nvPr/>
        </p:nvPicPr>
        <p:blipFill>
          <a:blip r:embed="rId1"/>
          <a:stretch>
            <a:fillRect/>
          </a:stretch>
        </p:blipFill>
        <p:spPr>
          <a:xfrm>
            <a:off x="2431415" y="2339975"/>
            <a:ext cx="4281805" cy="2125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5660" y="570230"/>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）点的面化</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86510" y="982345"/>
            <a:ext cx="624903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点的聚集会产生面的感觉，而且点的大小或配置疏密上的差异，会给画面带来凹凸感、层次感、透明感、立体感、空间感、节奏感和韵律感等。</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如下图所示，点线密集组合为虚拟的面，使得虚拟人脸的表面更加轻盈，没有现实中的坚实厚重感。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4"/>
          <p:cNvPicPr>
            <a:picLocks noChangeAspect="1"/>
          </p:cNvPicPr>
          <p:nvPr/>
        </p:nvPicPr>
        <p:blipFill>
          <a:blip r:embed="rId1"/>
          <a:stretch>
            <a:fillRect/>
          </a:stretch>
        </p:blipFill>
        <p:spPr>
          <a:xfrm>
            <a:off x="1995805" y="2359025"/>
            <a:ext cx="5153025" cy="2466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2375" y="638175"/>
            <a:ext cx="14916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）线的表现形式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86510" y="982345"/>
            <a:ext cx="624903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直观的线：明确地存在于造型形体的表面处，是面与面的分界线以及体与体的分割线；</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非直观的线：存在于两个面的交接处、立体形的转折处、两种色彩交接处等。</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55675" y="294640"/>
            <a:ext cx="4616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线</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25"/>
          <p:cNvPicPr>
            <a:picLocks noChangeAspect="1"/>
          </p:cNvPicPr>
          <p:nvPr/>
        </p:nvPicPr>
        <p:blipFill>
          <a:blip r:embed="rId1"/>
          <a:stretch>
            <a:fillRect/>
          </a:stretch>
        </p:blipFill>
        <p:spPr>
          <a:xfrm>
            <a:off x="2560320" y="1840230"/>
            <a:ext cx="4022725" cy="2463800"/>
          </a:xfrm>
          <a:prstGeom prst="rect">
            <a:avLst/>
          </a:prstGeom>
        </p:spPr>
      </p:pic>
      <p:sp>
        <p:nvSpPr>
          <p:cNvPr id="6" name="文本框 5"/>
          <p:cNvSpPr txBox="1"/>
          <p:nvPr/>
        </p:nvSpPr>
        <p:spPr>
          <a:xfrm>
            <a:off x="4251960" y="4445635"/>
            <a:ext cx="6400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线的表现</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2375" y="638175"/>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）线的构成</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86510" y="982345"/>
            <a:ext cx="667321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不同的线及其组合方式会给人不同的感觉。线既可以形成形体骨架，成为结构体本身，也可以成为形体的轮廓，从而将形体与外界分离开来。线的构成要注意结构和线的空隙。如下图。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251960" y="4477385"/>
            <a:ext cx="7543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线的结构体</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6"/>
          <p:cNvPicPr>
            <a:picLocks noChangeAspect="1"/>
          </p:cNvPicPr>
          <p:nvPr/>
        </p:nvPicPr>
        <p:blipFill>
          <a:blip r:embed="rId1"/>
          <a:stretch>
            <a:fillRect/>
          </a:stretch>
        </p:blipFill>
        <p:spPr>
          <a:xfrm>
            <a:off x="2811780" y="1739900"/>
            <a:ext cx="3520440" cy="2640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277745" y="2176145"/>
            <a:ext cx="4588510" cy="538480"/>
          </a:xfrm>
          <a:prstGeom prst="rect">
            <a:avLst/>
          </a:prstGeom>
          <a:noFill/>
        </p:spPr>
        <p:txBody>
          <a:bodyPr wrap="square" lIns="0" tIns="0" rIns="0" bIns="0" rtlCol="0">
            <a:spAutoFit/>
          </a:bodyPr>
          <a:lstStyle/>
          <a:p>
            <a:r>
              <a:rPr lang="zh-CN" altLang="en-US" sz="3500" dirty="0">
                <a:solidFill>
                  <a:srgbClr val="5D7E6C"/>
                </a:solidFill>
                <a:latin typeface="微软雅黑" panose="020B0503020204020204" pitchFamily="34" charset="-122"/>
                <a:ea typeface="微软雅黑" panose="020B0503020204020204" pitchFamily="34" charset="-122"/>
                <a:cs typeface="+mn-ea"/>
                <a:sym typeface="+mn-lt"/>
              </a:rPr>
              <a:t>空间的认知与立体构成</a:t>
            </a:r>
            <a:endParaRPr lang="zh-CN" altLang="en-US" sz="3500" dirty="0">
              <a:solidFill>
                <a:srgbClr val="5D7E6C"/>
              </a:solidFill>
              <a:latin typeface="微软雅黑" panose="020B0503020204020204" pitchFamily="34" charset="-122"/>
              <a:ea typeface="微软雅黑" panose="020B0503020204020204" pitchFamily="34" charset="-122"/>
              <a:cs typeface="+mn-ea"/>
              <a:sym typeface="+mn-lt"/>
            </a:endParaRPr>
          </a:p>
        </p:txBody>
      </p:sp>
      <p:sp>
        <p:nvSpPr>
          <p:cNvPr id="64" name="TextBox 48"/>
          <p:cNvSpPr txBox="1"/>
          <p:nvPr/>
        </p:nvSpPr>
        <p:spPr>
          <a:xfrm>
            <a:off x="3721735" y="1257935"/>
            <a:ext cx="1700530" cy="461645"/>
          </a:xfrm>
          <a:prstGeom prst="rect">
            <a:avLst/>
          </a:prstGeom>
          <a:noFill/>
        </p:spPr>
        <p:txBody>
          <a:bodyPr wrap="square" lIns="0" tIns="0" rIns="0" bIns="0" rtlCol="0">
            <a:spAutoFit/>
          </a:bodyPr>
          <a:lstStyle/>
          <a:p>
            <a:pPr algn="ctr"/>
            <a:r>
              <a:rPr lang="zh-CN" altLang="en-US" sz="3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rPr>
              <a:t>第一节</a:t>
            </a:r>
            <a:endParaRPr lang="zh-CN" altLang="en-US" sz="3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60232" y="1995686"/>
            <a:ext cx="1277473" cy="25394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319"/>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2375" y="638175"/>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）面的形态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74775" y="1578610"/>
            <a:ext cx="624903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面的形态多种多样，</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有几何面、有机面、偶然面、不规则面等，</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不同形态的面在视觉上有不同的特点。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55675" y="294640"/>
            <a:ext cx="4616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6025" y="428625"/>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）面的虚实</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447165" y="760730"/>
            <a:ext cx="676211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空间中的面有虚实之分。如下图。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实面：也叫正面，指具体的面。实面有实质内容且内容确定。前进、积极、紧张、肯定。</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虚面：又称负面，指间接的表面。虚实无实质内容或内容不确定。空洞、开放，轻松感和运动感。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7"/>
          <p:cNvPicPr>
            <a:picLocks noChangeAspect="1"/>
          </p:cNvPicPr>
          <p:nvPr/>
        </p:nvPicPr>
        <p:blipFill>
          <a:blip r:embed="rId1"/>
          <a:stretch>
            <a:fillRect/>
          </a:stretch>
        </p:blipFill>
        <p:spPr>
          <a:xfrm>
            <a:off x="2882265" y="2026920"/>
            <a:ext cx="3564255" cy="267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2375" y="822325"/>
            <a:ext cx="11868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）体的概念</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447800" y="1553210"/>
            <a:ext cx="624903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动成体，面的三维性增大后均可成为体。在几何学中，体是具有位置、长度、宽度和深度的三次元元素。从形态上讲，体具有充实感和厚重感，体占有实际的空间，所以从任何角度都可以通过视觉和触觉感知到它的存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55675" y="294640"/>
            <a:ext cx="4616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体</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6025" y="428625"/>
            <a:ext cx="14916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）体的基本形态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447165" y="760730"/>
            <a:ext cx="676211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体可以分为半立体、点立体、线立体、面立体和块立体。任何繁杂的形体都可以是球体、立方体和锥体等几何形体（见下图）的组合。球体能够传达端庄和优美的感受；立方体能够表现达简练、沉着和严肃的感受；锥体则能表达锐利和活跃的感受。</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28"/>
          <p:cNvPicPr>
            <a:picLocks noChangeAspect="1"/>
          </p:cNvPicPr>
          <p:nvPr/>
        </p:nvPicPr>
        <p:blipFill>
          <a:blip r:embed="rId1"/>
          <a:stretch>
            <a:fillRect/>
          </a:stretch>
        </p:blipFill>
        <p:spPr>
          <a:xfrm>
            <a:off x="2243455" y="1841500"/>
            <a:ext cx="4657725" cy="2905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675" y="294640"/>
            <a:ext cx="2138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点、线、面、体之间的关系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46810" y="741680"/>
            <a:ext cx="6850380"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点、线、面是设计的基础，体是由点、线、面的组合和再创造而产生的。</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点、线、面、体之间的最显著的关系是其相关性，即点延伸形成线、线延伸形成面、面延伸形成体。见下图。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29（2）"/>
          <p:cNvPicPr>
            <a:picLocks noChangeAspect="1"/>
          </p:cNvPicPr>
          <p:nvPr/>
        </p:nvPicPr>
        <p:blipFill>
          <a:blip r:embed="rId1"/>
          <a:stretch>
            <a:fillRect/>
          </a:stretch>
        </p:blipFill>
        <p:spPr>
          <a:xfrm>
            <a:off x="955675" y="2124710"/>
            <a:ext cx="3148965" cy="2097405"/>
          </a:xfrm>
          <a:prstGeom prst="rect">
            <a:avLst/>
          </a:prstGeom>
        </p:spPr>
      </p:pic>
      <p:pic>
        <p:nvPicPr>
          <p:cNvPr id="5" name="图片 4" descr="图5-29"/>
          <p:cNvPicPr>
            <a:picLocks noChangeAspect="1"/>
          </p:cNvPicPr>
          <p:nvPr/>
        </p:nvPicPr>
        <p:blipFill>
          <a:blip r:embed="rId2"/>
          <a:stretch>
            <a:fillRect/>
          </a:stretch>
        </p:blipFill>
        <p:spPr>
          <a:xfrm>
            <a:off x="4805045" y="2154555"/>
            <a:ext cx="3249295" cy="2067560"/>
          </a:xfrm>
          <a:prstGeom prst="rect">
            <a:avLst/>
          </a:prstGeom>
        </p:spPr>
      </p:pic>
      <p:sp>
        <p:nvSpPr>
          <p:cNvPr id="7" name="文本框 6"/>
          <p:cNvSpPr txBox="1"/>
          <p:nvPr/>
        </p:nvSpPr>
        <p:spPr>
          <a:xfrm>
            <a:off x="3851910" y="4490085"/>
            <a:ext cx="14401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空间中的点、线、面对比</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txBox="1"/>
          <p:nvPr/>
        </p:nvSpPr>
        <p:spPr>
          <a:xfrm>
            <a:off x="611505" y="175895"/>
            <a:ext cx="310134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二、立体空间构成的表现形式</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6010" y="685165"/>
            <a:ext cx="6716395" cy="275590"/>
          </a:xfrm>
          <a:prstGeom prst="rect">
            <a:avLst/>
          </a:prstGeom>
          <a:noFill/>
        </p:spPr>
        <p:txBody>
          <a:bodyPr wrap="square" rtlCol="0">
            <a:spAutoFit/>
          </a:bodyPr>
          <a:p>
            <a:pPr algn="l"/>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对立体空间的</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基本元素有组织地进行分解、组合、排列后，</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创造新的</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立体空间构成表现</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形式。</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6975" y="1090295"/>
            <a:ext cx="614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重复</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26795" y="1445260"/>
            <a:ext cx="3046730" cy="147637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）概念</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重复构成是把相同的形态有条理地反复排列的一种视觉呈现形式，就是使视觉形象秩序化、条理化、规则化，以呈现和谐统一、富有整体感的视觉效果。见右图。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30"/>
          <p:cNvPicPr>
            <a:picLocks noChangeAspect="1"/>
          </p:cNvPicPr>
          <p:nvPr/>
        </p:nvPicPr>
        <p:blipFill>
          <a:blip r:embed="rId1"/>
          <a:stretch>
            <a:fillRect/>
          </a:stretch>
        </p:blipFill>
        <p:spPr>
          <a:xfrm>
            <a:off x="4705350" y="1445260"/>
            <a:ext cx="3107055" cy="3068955"/>
          </a:xfrm>
          <a:prstGeom prst="rect">
            <a:avLst/>
          </a:prstGeom>
        </p:spPr>
      </p:pic>
      <p:sp>
        <p:nvSpPr>
          <p:cNvPr id="5" name="文本框 4"/>
          <p:cNvSpPr txBox="1"/>
          <p:nvPr/>
        </p:nvSpPr>
        <p:spPr>
          <a:xfrm>
            <a:off x="7929880" y="3394075"/>
            <a:ext cx="321310" cy="1120140"/>
          </a:xfrm>
          <a:prstGeom prst="rect">
            <a:avLst/>
          </a:prstGeom>
          <a:noFill/>
        </p:spPr>
        <p:txBody>
          <a:bodyPr vert="eaVert"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重复形式的立体构成</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2310" y="415925"/>
            <a:ext cx="25584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）重复在立体空间设计中的运用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39825" y="931545"/>
            <a:ext cx="6764655" cy="82994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生活中重复构成的例子很多，例如，秦始皇陵中的兵马俑装束一致，排列整齐，给人以壮观、整齐的美感。如下图。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31"/>
          <p:cNvPicPr>
            <a:picLocks noChangeAspect="1"/>
          </p:cNvPicPr>
          <p:nvPr/>
        </p:nvPicPr>
        <p:blipFill>
          <a:blip r:embed="rId1"/>
          <a:stretch>
            <a:fillRect/>
          </a:stretch>
        </p:blipFill>
        <p:spPr>
          <a:xfrm>
            <a:off x="2241550" y="1761490"/>
            <a:ext cx="4762500" cy="3076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935605" y="839470"/>
            <a:ext cx="3273425" cy="3273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2310" y="415925"/>
            <a:ext cx="614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渐变</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96010" y="1268095"/>
            <a:ext cx="6764655" cy="82994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渐变：指类似的基本形状呈梯度形式逐渐变化，显示出和谐的秩序。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应用渐变的艺术设计可以产生强烈的空间感和节奏感，反映出一种节奏感和层次感。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6010" y="855980"/>
            <a:ext cx="882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）概念</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descr="图5-32"/>
          <p:cNvPicPr>
            <a:picLocks noChangeAspect="1"/>
          </p:cNvPicPr>
          <p:nvPr/>
        </p:nvPicPr>
        <p:blipFill>
          <a:blip r:embed="rId1"/>
          <a:stretch>
            <a:fillRect/>
          </a:stretch>
        </p:blipFill>
        <p:spPr>
          <a:xfrm>
            <a:off x="2644775" y="2098040"/>
            <a:ext cx="3667125"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4560" y="716280"/>
            <a:ext cx="25584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）渐变在立体空间设计中的运用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99640" y="1395095"/>
            <a:ext cx="3326130" cy="922020"/>
          </a:xfrm>
          <a:prstGeom prst="rect">
            <a:avLst/>
          </a:prstGeom>
          <a:noFill/>
        </p:spPr>
        <p:txBody>
          <a:bodyPr wrap="none" rtlCol="0">
            <a:spAutoFit/>
          </a:bodyPr>
          <a:p>
            <a:pPr marL="228600" indent="323850"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利用渐变塑造立体空间感；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323850"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利用渐变塑造韵律感；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323850"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利用渐变塑造立体空间的变化统一感。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1"/>
          <p:cNvSpPr/>
          <p:nvPr/>
        </p:nvSpPr>
        <p:spPr>
          <a:xfrm>
            <a:off x="1277317" y="839134"/>
            <a:ext cx="405000" cy="405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54" name="Freeform: Shape 52"/>
          <p:cNvSpPr/>
          <p:nvPr/>
        </p:nvSpPr>
        <p:spPr bwMode="auto">
          <a:xfrm>
            <a:off x="1360170" y="921385"/>
            <a:ext cx="240665" cy="240665"/>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algn="ctr"/>
          </a:p>
        </p:txBody>
      </p:sp>
      <p:sp>
        <p:nvSpPr>
          <p:cNvPr id="86"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一、空间的概述</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01520" y="876935"/>
            <a:ext cx="5867400" cy="1476375"/>
          </a:xfrm>
          <a:prstGeom prst="rect">
            <a:avLst/>
          </a:prstGeom>
          <a:noFill/>
        </p:spPr>
        <p:txBody>
          <a:bodyPr wrap="square" rtlCol="0" anchor="t">
            <a:spAutoFit/>
          </a:bodyPr>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空间可以无限延伸，也可以容纳其他事物，丰富界面的内部空间。空间是一种视觉感受，是外向性的。空间也可以是非物质的，它是心理感觉的结果。</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从另一个角度来说，空间“由一个物体同感觉它的人之间产生的相互关系所形成”，“空间”在哲学上与“时间”一起构成运动着的物质存在的两种基本形式。它是物质存在的一种客观形式，由长度、宽度和高度来表示。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9" name="图片 78" descr="图5-1"/>
          <p:cNvPicPr>
            <a:picLocks noChangeAspect="1"/>
          </p:cNvPicPr>
          <p:nvPr/>
        </p:nvPicPr>
        <p:blipFill>
          <a:blip r:embed="rId1"/>
          <a:stretch>
            <a:fillRect/>
          </a:stretch>
        </p:blipFill>
        <p:spPr>
          <a:xfrm>
            <a:off x="3522345" y="2538730"/>
            <a:ext cx="2099945" cy="2086610"/>
          </a:xfrm>
          <a:prstGeom prst="rect">
            <a:avLst/>
          </a:prstGeom>
        </p:spPr>
      </p:pic>
      <p:sp>
        <p:nvSpPr>
          <p:cNvPr id="82" name="文本框 81"/>
          <p:cNvSpPr txBox="1"/>
          <p:nvPr/>
        </p:nvSpPr>
        <p:spPr>
          <a:xfrm>
            <a:off x="2446655" y="538480"/>
            <a:ext cx="1292860" cy="321945"/>
          </a:xfrm>
          <a:prstGeom prst="rect">
            <a:avLst/>
          </a:prstGeom>
          <a:noFill/>
        </p:spPr>
        <p:txBody>
          <a:bodyPr wrap="none" rtlCol="0">
            <a:spAutoFit/>
          </a:bodyPr>
          <a:p>
            <a:r>
              <a:rPr lang="zh-CN" sz="1500" dirty="0">
                <a:solidFill>
                  <a:srgbClr val="778495"/>
                </a:solidFill>
                <a:latin typeface="微软雅黑" panose="020B0503020204020204" pitchFamily="34" charset="-122"/>
                <a:ea typeface="微软雅黑" panose="020B0503020204020204" pitchFamily="34" charset="-122"/>
                <a:cs typeface="Open Sans Light" panose="020B0306030504020204" pitchFamily="34" charset="0"/>
              </a:rPr>
              <a:t>1.空间的概念</a:t>
            </a:r>
            <a:endParaRPr lang="zh-CN" sz="1500" dirty="0">
              <a:solidFill>
                <a:srgbClr val="778495"/>
              </a:solidFill>
              <a:latin typeface="微软雅黑" panose="020B0503020204020204" pitchFamily="34" charset="-122"/>
              <a:ea typeface="微软雅黑" panose="020B0503020204020204" pitchFamily="34" charset="-122"/>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2310" y="415925"/>
            <a:ext cx="614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发射</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89990" y="1293495"/>
            <a:ext cx="6764655" cy="275590"/>
          </a:xfrm>
          <a:prstGeom prst="rect">
            <a:avLst/>
          </a:prstGeom>
          <a:noFill/>
        </p:spPr>
        <p:txBody>
          <a:bodyPr wrap="squar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发射形式：指骨格线以及骨格单位内的基本形围绕一个或几个中心向内或向外放射的形式。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6010" y="855980"/>
            <a:ext cx="882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）概念</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33"/>
          <p:cNvPicPr>
            <a:picLocks noChangeAspect="1"/>
          </p:cNvPicPr>
          <p:nvPr/>
        </p:nvPicPr>
        <p:blipFill>
          <a:blip r:embed="rId1"/>
          <a:stretch>
            <a:fillRect/>
          </a:stretch>
        </p:blipFill>
        <p:spPr>
          <a:xfrm>
            <a:off x="2670810" y="1812925"/>
            <a:ext cx="3801745" cy="2750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68730" y="974725"/>
            <a:ext cx="6777990"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发射构成有一个或几个发射中心，给人以吸引所有的基本形向中心集中的视觉感受，或给人由中心向外发散、把观者的视线收拢在发射中心的感受。</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80110" y="589280"/>
            <a:ext cx="25584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）发射在立体空间设计中的运用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descr="图5-34"/>
          <p:cNvPicPr>
            <a:picLocks noChangeAspect="1"/>
          </p:cNvPicPr>
          <p:nvPr/>
        </p:nvPicPr>
        <p:blipFill>
          <a:blip r:embed="rId1"/>
          <a:stretch>
            <a:fillRect/>
          </a:stretch>
        </p:blipFill>
        <p:spPr>
          <a:xfrm>
            <a:off x="2449830" y="1840230"/>
            <a:ext cx="4244340" cy="2681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txBox="1"/>
          <p:nvPr/>
        </p:nvSpPr>
        <p:spPr>
          <a:xfrm>
            <a:off x="568960" y="360045"/>
            <a:ext cx="468820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三、空间构成元素在建筑设计中的应用创意</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05840" y="949960"/>
            <a:ext cx="15284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点元素的应用创意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55980" y="1356360"/>
            <a:ext cx="3684270" cy="1476375"/>
          </a:xfrm>
          <a:prstGeom prst="rect">
            <a:avLst/>
          </a:prstGeom>
          <a:noFill/>
        </p:spPr>
        <p:txBody>
          <a:bodyPr wrap="square" rtlCol="0">
            <a:spAutoFit/>
          </a:bodyPr>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点与点</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连成线，线与线</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形成面</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点在建筑设计中扮演着重要角色，有了确定的点才能展开对周围结构的设计，而且要保证周围的空间不断向点的中心聚拢，才能使整个建筑具有很强的向心力和凝聚力。</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如图</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北京故宫</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俯视图与故宫全景图。</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descr="图5-36"/>
          <p:cNvPicPr>
            <a:picLocks noChangeAspect="1"/>
          </p:cNvPicPr>
          <p:nvPr/>
        </p:nvPicPr>
        <p:blipFill>
          <a:blip r:embed="rId1"/>
          <a:stretch>
            <a:fillRect/>
          </a:stretch>
        </p:blipFill>
        <p:spPr>
          <a:xfrm>
            <a:off x="5365750" y="405765"/>
            <a:ext cx="2826385" cy="4331970"/>
          </a:xfrm>
          <a:prstGeom prst="rect">
            <a:avLst/>
          </a:prstGeom>
        </p:spPr>
      </p:pic>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63585" y="3623310"/>
            <a:ext cx="321310" cy="891540"/>
          </a:xfrm>
          <a:prstGeom prst="rect">
            <a:avLst/>
          </a:prstGeom>
          <a:noFill/>
        </p:spPr>
        <p:txBody>
          <a:bodyPr vert="eaVert"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北京故宫俯视图</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5-35"/>
          <p:cNvPicPr>
            <a:picLocks noChangeAspect="1"/>
          </p:cNvPicPr>
          <p:nvPr/>
        </p:nvPicPr>
        <p:blipFill>
          <a:blip r:embed="rId1"/>
          <a:stretch>
            <a:fillRect/>
          </a:stretch>
        </p:blipFill>
        <p:spPr>
          <a:xfrm>
            <a:off x="1680210" y="1073150"/>
            <a:ext cx="5784215" cy="2907665"/>
          </a:xfrm>
          <a:prstGeom prst="rect">
            <a:avLst/>
          </a:prstGeom>
        </p:spPr>
      </p:pic>
      <p:sp>
        <p:nvSpPr>
          <p:cNvPr id="2" name="文本框 1"/>
          <p:cNvSpPr txBox="1"/>
          <p:nvPr/>
        </p:nvSpPr>
        <p:spPr>
          <a:xfrm>
            <a:off x="4194810" y="4140835"/>
            <a:ext cx="754380" cy="229870"/>
          </a:xfrm>
          <a:prstGeom prst="rect">
            <a:avLst/>
          </a:prstGeom>
          <a:noFill/>
        </p:spPr>
        <p:txBody>
          <a:bodyPr wrap="none" rtlCol="0">
            <a:spAutoFit/>
          </a:bodyPr>
          <a:p>
            <a:pPr algn="l"/>
            <a:r>
              <a:rPr lang="zh-CN" sz="9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故宫全景图</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5980" y="382905"/>
            <a:ext cx="15284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线元素的应用创意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40765" y="760730"/>
            <a:ext cx="6880225" cy="922020"/>
          </a:xfrm>
          <a:prstGeom prst="rect">
            <a:avLst/>
          </a:prstGeom>
          <a:noFill/>
        </p:spPr>
        <p:txBody>
          <a:bodyPr wrap="square" rtlCol="0">
            <a:spAutoFit/>
          </a:bodyPr>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首先，线条的形状不一，具有多样性。</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其次，线元素具有多变的特性，在视觉上能给人以冲击力，从而增强了建筑结构的视觉效果。</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最后，线条具有流畅和简单的特性，这种特性能够衬托出建筑高大雄伟的气势。</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37"/>
          <p:cNvPicPr>
            <a:picLocks noChangeAspect="1"/>
          </p:cNvPicPr>
          <p:nvPr/>
        </p:nvPicPr>
        <p:blipFill>
          <a:blip r:embed="rId1"/>
          <a:stretch>
            <a:fillRect/>
          </a:stretch>
        </p:blipFill>
        <p:spPr>
          <a:xfrm>
            <a:off x="2317115" y="1949450"/>
            <a:ext cx="4509770" cy="2536825"/>
          </a:xfrm>
          <a:prstGeom prst="rect">
            <a:avLst/>
          </a:prstGeom>
        </p:spPr>
      </p:pic>
      <p:sp>
        <p:nvSpPr>
          <p:cNvPr id="4" name="文本框 3"/>
          <p:cNvSpPr txBox="1"/>
          <p:nvPr/>
        </p:nvSpPr>
        <p:spPr>
          <a:xfrm>
            <a:off x="4366260" y="4616450"/>
            <a:ext cx="4114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鸟巢</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252595" y="3969385"/>
            <a:ext cx="6400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金门大桥</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38"/>
          <p:cNvPicPr>
            <a:picLocks noChangeAspect="1"/>
          </p:cNvPicPr>
          <p:nvPr/>
        </p:nvPicPr>
        <p:blipFill>
          <a:blip r:embed="rId1"/>
          <a:stretch>
            <a:fillRect/>
          </a:stretch>
        </p:blipFill>
        <p:spPr>
          <a:xfrm>
            <a:off x="1938655" y="756285"/>
            <a:ext cx="5267325" cy="2962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5980" y="382905"/>
            <a:ext cx="15284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面元素的应用创意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40765" y="760730"/>
            <a:ext cx="6880225" cy="645160"/>
          </a:xfrm>
          <a:prstGeom prst="rect">
            <a:avLst/>
          </a:prstGeom>
          <a:noFill/>
        </p:spPr>
        <p:txBody>
          <a:bodyPr wrap="square" rtlCol="0">
            <a:spAutoFit/>
          </a:bodyPr>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面是由点和线构成的，它的形状随着线条的移动会产生一定的变化。建筑结构的设计是由这些规则或者不规则的图形组成的，其内部和外部的设计都需要考虑面元素的运用。如下图。</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66260" y="4616450"/>
            <a:ext cx="6400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龙门石窟</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39"/>
          <p:cNvPicPr>
            <a:picLocks noChangeAspect="1"/>
          </p:cNvPicPr>
          <p:nvPr/>
        </p:nvPicPr>
        <p:blipFill>
          <a:blip r:embed="rId1"/>
          <a:stretch>
            <a:fillRect/>
          </a:stretch>
        </p:blipFill>
        <p:spPr>
          <a:xfrm>
            <a:off x="1965960" y="1543050"/>
            <a:ext cx="5211445" cy="2936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66260" y="4616450"/>
            <a:ext cx="4114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浮雕</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40"/>
          <p:cNvPicPr>
            <a:picLocks noChangeAspect="1"/>
          </p:cNvPicPr>
          <p:nvPr/>
        </p:nvPicPr>
        <p:blipFill>
          <a:blip r:embed="rId1"/>
          <a:stretch>
            <a:fillRect/>
          </a:stretch>
        </p:blipFill>
        <p:spPr>
          <a:xfrm>
            <a:off x="1693545" y="547370"/>
            <a:ext cx="5756910" cy="3935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5980" y="382905"/>
            <a:ext cx="15284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体元素的应用创意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40765" y="760730"/>
            <a:ext cx="6880225" cy="922020"/>
          </a:xfrm>
          <a:prstGeom prst="rect">
            <a:avLst/>
          </a:prstGeom>
          <a:noFill/>
        </p:spPr>
        <p:txBody>
          <a:bodyPr wrap="square" rtlCol="0">
            <a:spAutoFit/>
          </a:bodyPr>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体是丰富多样的，主要包括长方体、正方体、球体等，其中，建筑设计中应用最广泛的是长方体。随着建筑设计理念的不断更新，越来越多的形体被应用到建筑设计中。如下图，上海东方明珠广播电视塔就是一个球体。</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41"/>
          <p:cNvPicPr>
            <a:picLocks noChangeAspect="1"/>
          </p:cNvPicPr>
          <p:nvPr/>
        </p:nvPicPr>
        <p:blipFill>
          <a:blip r:embed="rId1"/>
          <a:stretch>
            <a:fillRect/>
          </a:stretch>
        </p:blipFill>
        <p:spPr>
          <a:xfrm>
            <a:off x="2210435" y="1753235"/>
            <a:ext cx="4722495" cy="3152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1047750" y="513080"/>
            <a:ext cx="6880225" cy="645160"/>
          </a:xfrm>
          <a:prstGeom prst="rect">
            <a:avLst/>
          </a:prstGeom>
          <a:noFill/>
        </p:spPr>
        <p:txBody>
          <a:bodyPr wrap="square" rtlCol="0">
            <a:spAutoFit/>
          </a:bodyPr>
          <a:p>
            <a:pPr indent="323850" algn="l"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如下图，悉尼歌剧院的外形是贝壳形状。这些多样化结构的应用给城市的建筑增添了更多的色彩，使这个城市的建筑有了更多的活力。</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42"/>
          <p:cNvPicPr>
            <a:picLocks noChangeAspect="1"/>
          </p:cNvPicPr>
          <p:nvPr/>
        </p:nvPicPr>
        <p:blipFill>
          <a:blip r:embed="rId1"/>
          <a:stretch>
            <a:fillRect/>
          </a:stretch>
        </p:blipFill>
        <p:spPr>
          <a:xfrm>
            <a:off x="2322195" y="1375410"/>
            <a:ext cx="4331970" cy="3249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p:nvPr/>
        </p:nvGrpSpPr>
        <p:grpSpPr>
          <a:xfrm>
            <a:off x="6268645" y="3184668"/>
            <a:ext cx="1842997" cy="626833"/>
            <a:chOff x="9029821" y="3139323"/>
            <a:chExt cx="2457329" cy="835777"/>
          </a:xfrm>
        </p:grpSpPr>
        <p:sp>
          <p:nvSpPr>
            <p:cNvPr id="20" name="TextBox 7"/>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a:t>整合所有元素以创造完美的造型</a:t>
              </a:r>
              <a:endParaRPr lang="zh-CN" altLang="en-US" sz="1000"/>
            </a:p>
          </p:txBody>
        </p:sp>
        <p:sp>
          <p:nvSpPr>
            <p:cNvPr id="21" name="Rectangle 8"/>
            <p:cNvSpPr/>
            <p:nvPr/>
          </p:nvSpPr>
          <p:spPr>
            <a:xfrm>
              <a:off x="9029821" y="3139323"/>
              <a:ext cx="2457329" cy="246221"/>
            </a:xfrm>
            <a:prstGeom prst="rect">
              <a:avLst/>
            </a:prstGeom>
          </p:spPr>
          <p:txBody>
            <a:bodyPr wrap="none" lIns="72000" tIns="0" rIns="72000" bIns="0">
              <a:normAutofit fontScale="72500"/>
            </a:bodyPr>
            <a:lstStyle/>
            <a:p>
              <a:pPr lvl="0" defTabSz="913765">
                <a:defRPr/>
              </a:pPr>
              <a:r>
                <a:rPr lang="zh-CN" altLang="en-US" sz="1600" b="1">
                  <a:solidFill>
                    <a:schemeClr val="accent6"/>
                  </a:solidFill>
                </a:rPr>
                <a:t>审美要素</a:t>
              </a:r>
              <a:endParaRPr lang="zh-CN" altLang="en-US" sz="1600" b="1">
                <a:solidFill>
                  <a:schemeClr val="accent6"/>
                </a:solidFill>
              </a:endParaRPr>
            </a:p>
          </p:txBody>
        </p:sp>
      </p:grpSp>
      <p:grpSp>
        <p:nvGrpSpPr>
          <p:cNvPr id="5" name="Group 9"/>
          <p:cNvGrpSpPr/>
          <p:nvPr/>
        </p:nvGrpSpPr>
        <p:grpSpPr>
          <a:xfrm>
            <a:off x="1032358" y="3184668"/>
            <a:ext cx="1805711" cy="626833"/>
            <a:chOff x="609599" y="3139323"/>
            <a:chExt cx="2407615" cy="835777"/>
          </a:xfrm>
        </p:grpSpPr>
        <p:sp>
          <p:nvSpPr>
            <p:cNvPr id="18" name="TextBox 10"/>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00"/>
                <a:t>构成形态的必要元素</a:t>
              </a:r>
              <a:endParaRPr lang="zh-CN" altLang="en-US" sz="1000"/>
            </a:p>
          </p:txBody>
        </p:sp>
        <p:sp>
          <p:nvSpPr>
            <p:cNvPr id="19" name="Rectangle 11"/>
            <p:cNvSpPr/>
            <p:nvPr/>
          </p:nvSpPr>
          <p:spPr>
            <a:xfrm>
              <a:off x="609599" y="3139323"/>
              <a:ext cx="2407615" cy="246221"/>
            </a:xfrm>
            <a:prstGeom prst="rect">
              <a:avLst/>
            </a:prstGeom>
          </p:spPr>
          <p:txBody>
            <a:bodyPr wrap="none" lIns="72000" tIns="0" rIns="72000" bIns="0">
              <a:normAutofit fontScale="72500"/>
            </a:bodyPr>
            <a:lstStyle/>
            <a:p>
              <a:pPr lvl="0" algn="r" defTabSz="913765">
                <a:defRPr/>
              </a:pPr>
              <a:r>
                <a:rPr lang="zh-CN" altLang="en-US" sz="1600" b="1">
                  <a:solidFill>
                    <a:schemeClr val="accent4"/>
                  </a:solidFill>
                </a:rPr>
                <a:t>形态要素</a:t>
              </a:r>
              <a:endParaRPr lang="zh-CN" altLang="en-US" sz="1600" b="1">
                <a:solidFill>
                  <a:schemeClr val="accent4"/>
                </a:solidFill>
              </a:endParaRPr>
            </a:p>
          </p:txBody>
        </p:sp>
      </p:grpSp>
      <p:grpSp>
        <p:nvGrpSpPr>
          <p:cNvPr id="6" name="Group 12"/>
          <p:cNvGrpSpPr/>
          <p:nvPr/>
        </p:nvGrpSpPr>
        <p:grpSpPr>
          <a:xfrm>
            <a:off x="6268645" y="1331999"/>
            <a:ext cx="1842997" cy="626833"/>
            <a:chOff x="9029821" y="3139323"/>
            <a:chExt cx="2457329" cy="835777"/>
          </a:xfrm>
        </p:grpSpPr>
        <p:sp>
          <p:nvSpPr>
            <p:cNvPr id="16" name="TextBox 13"/>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a:t>蕴含于形态中的组织机构所应有的功能</a:t>
              </a:r>
              <a:endParaRPr lang="zh-CN" altLang="en-US" sz="1000"/>
            </a:p>
          </p:txBody>
        </p:sp>
        <p:sp>
          <p:nvSpPr>
            <p:cNvPr id="17" name="Rectangle 14"/>
            <p:cNvSpPr/>
            <p:nvPr/>
          </p:nvSpPr>
          <p:spPr>
            <a:xfrm>
              <a:off x="9029821" y="3139323"/>
              <a:ext cx="2457329" cy="246221"/>
            </a:xfrm>
            <a:prstGeom prst="rect">
              <a:avLst/>
            </a:prstGeom>
          </p:spPr>
          <p:txBody>
            <a:bodyPr wrap="none" lIns="72000" tIns="0" rIns="72000" bIns="0">
              <a:normAutofit fontScale="72500"/>
            </a:bodyPr>
            <a:lstStyle/>
            <a:p>
              <a:pPr lvl="0" defTabSz="913765">
                <a:defRPr/>
              </a:pPr>
              <a:r>
                <a:rPr lang="zh-CN" altLang="en-US" sz="1600" b="1">
                  <a:solidFill>
                    <a:schemeClr val="accent2"/>
                  </a:solidFill>
                </a:rPr>
                <a:t>机能要素</a:t>
              </a:r>
              <a:endParaRPr lang="zh-CN" altLang="en-US" sz="1600" b="1">
                <a:solidFill>
                  <a:schemeClr val="accent2"/>
                </a:solidFill>
              </a:endParaRPr>
            </a:p>
          </p:txBody>
        </p:sp>
      </p:grpSp>
      <p:grpSp>
        <p:nvGrpSpPr>
          <p:cNvPr id="8" name="Group 1"/>
          <p:cNvGrpSpPr/>
          <p:nvPr/>
        </p:nvGrpSpPr>
        <p:grpSpPr>
          <a:xfrm>
            <a:off x="3141611" y="617410"/>
            <a:ext cx="2915547" cy="3508630"/>
            <a:chOff x="4152302" y="823213"/>
            <a:chExt cx="3887396" cy="4678174"/>
          </a:xfrm>
        </p:grpSpPr>
        <p:sp>
          <p:nvSpPr>
            <p:cNvPr id="9" name="Freeform: Shape 20"/>
            <p:cNvSpPr/>
            <p:nvPr/>
          </p:nvSpPr>
          <p:spPr bwMode="auto">
            <a:xfrm>
              <a:off x="6745066" y="1021948"/>
              <a:ext cx="1294632" cy="3408031"/>
            </a:xfrm>
            <a:custGeom>
              <a:avLst/>
              <a:gdLst>
                <a:gd name="T0" fmla="*/ 64 w 177"/>
                <a:gd name="T1" fmla="*/ 433 h 468"/>
                <a:gd name="T2" fmla="*/ 155 w 177"/>
                <a:gd name="T3" fmla="*/ 98 h 468"/>
                <a:gd name="T4" fmla="*/ 168 w 177"/>
                <a:gd name="T5" fmla="*/ 50 h 468"/>
                <a:gd name="T6" fmla="*/ 114 w 177"/>
                <a:gd name="T7" fmla="*/ 35 h 468"/>
                <a:gd name="T8" fmla="*/ 23 w 177"/>
                <a:gd name="T9" fmla="*/ 370 h 468"/>
                <a:gd name="T10" fmla="*/ 10 w 177"/>
                <a:gd name="T11" fmla="*/ 418 h 468"/>
                <a:gd name="T12" fmla="*/ 64 w 177"/>
                <a:gd name="T13" fmla="*/ 433 h 468"/>
              </a:gdLst>
              <a:ahLst/>
              <a:cxnLst>
                <a:cxn ang="0">
                  <a:pos x="T0" y="T1"/>
                </a:cxn>
                <a:cxn ang="0">
                  <a:pos x="T2" y="T3"/>
                </a:cxn>
                <a:cxn ang="0">
                  <a:pos x="T4" y="T5"/>
                </a:cxn>
                <a:cxn ang="0">
                  <a:pos x="T6" y="T7"/>
                </a:cxn>
                <a:cxn ang="0">
                  <a:pos x="T8" y="T9"/>
                </a:cxn>
                <a:cxn ang="0">
                  <a:pos x="T10" y="T11"/>
                </a:cxn>
                <a:cxn ang="0">
                  <a:pos x="T12" y="T13"/>
                </a:cxn>
              </a:cxnLst>
              <a:rect l="0" t="0" r="r" b="b"/>
              <a:pathLst>
                <a:path w="177" h="468">
                  <a:moveTo>
                    <a:pt x="64" y="433"/>
                  </a:moveTo>
                  <a:cubicBezTo>
                    <a:pt x="94" y="321"/>
                    <a:pt x="124" y="210"/>
                    <a:pt x="155" y="98"/>
                  </a:cubicBezTo>
                  <a:cubicBezTo>
                    <a:pt x="159" y="82"/>
                    <a:pt x="163" y="66"/>
                    <a:pt x="168" y="50"/>
                  </a:cubicBezTo>
                  <a:cubicBezTo>
                    <a:pt x="177" y="15"/>
                    <a:pt x="123" y="0"/>
                    <a:pt x="114" y="35"/>
                  </a:cubicBezTo>
                  <a:cubicBezTo>
                    <a:pt x="83" y="147"/>
                    <a:pt x="53" y="259"/>
                    <a:pt x="23" y="370"/>
                  </a:cubicBezTo>
                  <a:cubicBezTo>
                    <a:pt x="18" y="386"/>
                    <a:pt x="14" y="402"/>
                    <a:pt x="10" y="418"/>
                  </a:cubicBezTo>
                  <a:cubicBezTo>
                    <a:pt x="0" y="453"/>
                    <a:pt x="54" y="468"/>
                    <a:pt x="64" y="433"/>
                  </a:cubicBezTo>
                  <a:close/>
                </a:path>
              </a:pathLst>
            </a:custGeom>
            <a:solidFill>
              <a:schemeClr val="accent6"/>
            </a:solidFill>
            <a:ln>
              <a:noFill/>
            </a:ln>
          </p:spPr>
          <p:txBody>
            <a:bodyPr anchor="ctr"/>
            <a:lstStyle/>
            <a:p>
              <a:pPr algn="ctr"/>
            </a:p>
          </p:txBody>
        </p:sp>
        <p:sp>
          <p:nvSpPr>
            <p:cNvPr id="10" name="Freeform: Shape 19"/>
            <p:cNvSpPr/>
            <p:nvPr/>
          </p:nvSpPr>
          <p:spPr bwMode="auto">
            <a:xfrm>
              <a:off x="6839540" y="823213"/>
              <a:ext cx="409384" cy="3418529"/>
            </a:xfrm>
            <a:custGeom>
              <a:avLst/>
              <a:gdLst>
                <a:gd name="T0" fmla="*/ 56 w 56"/>
                <a:gd name="T1" fmla="*/ 432 h 469"/>
                <a:gd name="T2" fmla="*/ 56 w 56"/>
                <a:gd name="T3" fmla="*/ 85 h 469"/>
                <a:gd name="T4" fmla="*/ 56 w 56"/>
                <a:gd name="T5" fmla="*/ 36 h 469"/>
                <a:gd name="T6" fmla="*/ 0 w 56"/>
                <a:gd name="T7" fmla="*/ 36 h 469"/>
                <a:gd name="T8" fmla="*/ 0 w 56"/>
                <a:gd name="T9" fmla="*/ 383 h 469"/>
                <a:gd name="T10" fmla="*/ 0 w 56"/>
                <a:gd name="T11" fmla="*/ 432 h 469"/>
                <a:gd name="T12" fmla="*/ 56 w 56"/>
                <a:gd name="T13" fmla="*/ 432 h 469"/>
              </a:gdLst>
              <a:ahLst/>
              <a:cxnLst>
                <a:cxn ang="0">
                  <a:pos x="T0" y="T1"/>
                </a:cxn>
                <a:cxn ang="0">
                  <a:pos x="T2" y="T3"/>
                </a:cxn>
                <a:cxn ang="0">
                  <a:pos x="T4" y="T5"/>
                </a:cxn>
                <a:cxn ang="0">
                  <a:pos x="T6" y="T7"/>
                </a:cxn>
                <a:cxn ang="0">
                  <a:pos x="T8" y="T9"/>
                </a:cxn>
                <a:cxn ang="0">
                  <a:pos x="T10" y="T11"/>
                </a:cxn>
                <a:cxn ang="0">
                  <a:pos x="T12" y="T13"/>
                </a:cxn>
              </a:cxnLst>
              <a:rect l="0" t="0" r="r" b="b"/>
              <a:pathLst>
                <a:path w="56" h="469">
                  <a:moveTo>
                    <a:pt x="56" y="432"/>
                  </a:moveTo>
                  <a:cubicBezTo>
                    <a:pt x="56" y="317"/>
                    <a:pt x="56" y="201"/>
                    <a:pt x="56" y="85"/>
                  </a:cubicBezTo>
                  <a:cubicBezTo>
                    <a:pt x="56" y="69"/>
                    <a:pt x="56" y="52"/>
                    <a:pt x="56" y="36"/>
                  </a:cubicBezTo>
                  <a:cubicBezTo>
                    <a:pt x="56" y="0"/>
                    <a:pt x="0" y="0"/>
                    <a:pt x="0" y="36"/>
                  </a:cubicBezTo>
                  <a:cubicBezTo>
                    <a:pt x="0" y="151"/>
                    <a:pt x="0" y="267"/>
                    <a:pt x="0" y="383"/>
                  </a:cubicBezTo>
                  <a:cubicBezTo>
                    <a:pt x="0" y="399"/>
                    <a:pt x="0" y="416"/>
                    <a:pt x="0" y="432"/>
                  </a:cubicBezTo>
                  <a:cubicBezTo>
                    <a:pt x="0" y="469"/>
                    <a:pt x="56" y="469"/>
                    <a:pt x="56" y="432"/>
                  </a:cubicBezTo>
                  <a:close/>
                </a:path>
              </a:pathLst>
            </a:custGeom>
            <a:solidFill>
              <a:schemeClr val="accent2"/>
            </a:solidFill>
            <a:ln>
              <a:noFill/>
            </a:ln>
          </p:spPr>
          <p:txBody>
            <a:bodyPr anchor="ctr"/>
            <a:lstStyle/>
            <a:p>
              <a:pPr algn="ctr"/>
            </a:p>
          </p:txBody>
        </p:sp>
        <p:sp>
          <p:nvSpPr>
            <p:cNvPr id="11" name="Freeform: Shape 26"/>
            <p:cNvSpPr/>
            <p:nvPr/>
          </p:nvSpPr>
          <p:spPr>
            <a:xfrm>
              <a:off x="6075585" y="1131760"/>
              <a:ext cx="943367" cy="2127593"/>
            </a:xfrm>
            <a:custGeom>
              <a:avLst/>
              <a:gdLst>
                <a:gd name="connsiteX0" fmla="*/ 173278 w 709175"/>
                <a:gd name="connsiteY0" fmla="*/ 314 h 1599415"/>
                <a:gd name="connsiteX1" fmla="*/ 301695 w 709175"/>
                <a:gd name="connsiteY1" fmla="*/ 109055 h 1599415"/>
                <a:gd name="connsiteX2" fmla="*/ 680133 w 709175"/>
                <a:gd name="connsiteY2" fmla="*/ 1499569 h 1599415"/>
                <a:gd name="connsiteX3" fmla="*/ 704814 w 709175"/>
                <a:gd name="connsiteY3" fmla="*/ 1584423 h 1599415"/>
                <a:gd name="connsiteX4" fmla="*/ 709175 w 709175"/>
                <a:gd name="connsiteY4" fmla="*/ 1599415 h 1599415"/>
                <a:gd name="connsiteX5" fmla="*/ 391067 w 709175"/>
                <a:gd name="connsiteY5" fmla="*/ 1599415 h 1599415"/>
                <a:gd name="connsiteX6" fmla="*/ 386706 w 709175"/>
                <a:gd name="connsiteY6" fmla="*/ 1584423 h 1599415"/>
                <a:gd name="connsiteX7" fmla="*/ 362026 w 709175"/>
                <a:gd name="connsiteY7" fmla="*/ 1499569 h 1599415"/>
                <a:gd name="connsiteX8" fmla="*/ 76827 w 709175"/>
                <a:gd name="connsiteY8" fmla="*/ 453946 h 1599415"/>
                <a:gd name="connsiteX9" fmla="*/ 5527 w 709175"/>
                <a:gd name="connsiteY9" fmla="*/ 191172 h 1599415"/>
                <a:gd name="connsiteX10" fmla="*/ 173278 w 709175"/>
                <a:gd name="connsiteY10" fmla="*/ 314 h 159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9175" h="1599415">
                  <a:moveTo>
                    <a:pt x="173278" y="314"/>
                  </a:moveTo>
                  <a:cubicBezTo>
                    <a:pt x="229967" y="3843"/>
                    <a:pt x="283184" y="37203"/>
                    <a:pt x="301695" y="109055"/>
                  </a:cubicBezTo>
                  <a:cubicBezTo>
                    <a:pt x="427841" y="574385"/>
                    <a:pt x="553987" y="1034240"/>
                    <a:pt x="680133" y="1499569"/>
                  </a:cubicBezTo>
                  <a:cubicBezTo>
                    <a:pt x="688360" y="1526941"/>
                    <a:pt x="696587" y="1555682"/>
                    <a:pt x="704814" y="1584423"/>
                  </a:cubicBezTo>
                  <a:lnTo>
                    <a:pt x="709175" y="1599415"/>
                  </a:lnTo>
                  <a:lnTo>
                    <a:pt x="391067" y="1599415"/>
                  </a:lnTo>
                  <a:lnTo>
                    <a:pt x="386706" y="1584423"/>
                  </a:lnTo>
                  <a:cubicBezTo>
                    <a:pt x="378480" y="1555682"/>
                    <a:pt x="370253" y="1526941"/>
                    <a:pt x="362026" y="1499569"/>
                  </a:cubicBezTo>
                  <a:cubicBezTo>
                    <a:pt x="268788" y="1149203"/>
                    <a:pt x="175549" y="804312"/>
                    <a:pt x="76827" y="453946"/>
                  </a:cubicBezTo>
                  <a:cubicBezTo>
                    <a:pt x="54888" y="366355"/>
                    <a:pt x="32950" y="278764"/>
                    <a:pt x="5527" y="191172"/>
                  </a:cubicBezTo>
                  <a:cubicBezTo>
                    <a:pt x="-25324" y="71418"/>
                    <a:pt x="78797" y="-5566"/>
                    <a:pt x="173278" y="314"/>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18"/>
            <p:cNvSpPr/>
            <p:nvPr/>
          </p:nvSpPr>
          <p:spPr bwMode="auto">
            <a:xfrm>
              <a:off x="4152302" y="2243812"/>
              <a:ext cx="3128110" cy="3257575"/>
            </a:xfrm>
            <a:custGeom>
              <a:avLst/>
              <a:gdLst>
                <a:gd name="T0" fmla="*/ 116 w 428"/>
                <a:gd name="T1" fmla="*/ 116 h 447"/>
                <a:gd name="T2" fmla="*/ 286 w 428"/>
                <a:gd name="T3" fmla="*/ 97 h 447"/>
                <a:gd name="T4" fmla="*/ 363 w 428"/>
                <a:gd name="T5" fmla="*/ 221 h 447"/>
                <a:gd name="T6" fmla="*/ 143 w 428"/>
                <a:gd name="T7" fmla="*/ 358 h 447"/>
                <a:gd name="T8" fmla="*/ 67 w 428"/>
                <a:gd name="T9" fmla="*/ 208 h 447"/>
                <a:gd name="T10" fmla="*/ 7 w 428"/>
                <a:gd name="T11" fmla="*/ 208 h 447"/>
                <a:gd name="T12" fmla="*/ 95 w 428"/>
                <a:gd name="T13" fmla="*/ 398 h 447"/>
                <a:gd name="T14" fmla="*/ 307 w 428"/>
                <a:gd name="T15" fmla="*/ 415 h 447"/>
                <a:gd name="T16" fmla="*/ 423 w 428"/>
                <a:gd name="T17" fmla="*/ 240 h 447"/>
                <a:gd name="T18" fmla="*/ 330 w 428"/>
                <a:gd name="T19" fmla="*/ 53 h 447"/>
                <a:gd name="T20" fmla="*/ 74 w 428"/>
                <a:gd name="T21" fmla="*/ 74 h 447"/>
                <a:gd name="T22" fmla="*/ 116 w 428"/>
                <a:gd name="T23" fmla="*/ 11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8" h="447">
                  <a:moveTo>
                    <a:pt x="116" y="116"/>
                  </a:moveTo>
                  <a:cubicBezTo>
                    <a:pt x="163" y="75"/>
                    <a:pt x="231" y="67"/>
                    <a:pt x="286" y="97"/>
                  </a:cubicBezTo>
                  <a:cubicBezTo>
                    <a:pt x="331" y="122"/>
                    <a:pt x="361" y="169"/>
                    <a:pt x="363" y="221"/>
                  </a:cubicBezTo>
                  <a:cubicBezTo>
                    <a:pt x="368" y="334"/>
                    <a:pt x="244" y="414"/>
                    <a:pt x="143" y="358"/>
                  </a:cubicBezTo>
                  <a:cubicBezTo>
                    <a:pt x="89" y="328"/>
                    <a:pt x="61" y="269"/>
                    <a:pt x="67" y="208"/>
                  </a:cubicBezTo>
                  <a:cubicBezTo>
                    <a:pt x="71" y="169"/>
                    <a:pt x="11" y="170"/>
                    <a:pt x="7" y="208"/>
                  </a:cubicBezTo>
                  <a:cubicBezTo>
                    <a:pt x="0" y="282"/>
                    <a:pt x="34" y="355"/>
                    <a:pt x="95" y="398"/>
                  </a:cubicBezTo>
                  <a:cubicBezTo>
                    <a:pt x="156" y="442"/>
                    <a:pt x="239" y="447"/>
                    <a:pt x="307" y="415"/>
                  </a:cubicBezTo>
                  <a:cubicBezTo>
                    <a:pt x="374" y="383"/>
                    <a:pt x="418" y="314"/>
                    <a:pt x="423" y="240"/>
                  </a:cubicBezTo>
                  <a:cubicBezTo>
                    <a:pt x="428" y="166"/>
                    <a:pt x="391" y="94"/>
                    <a:pt x="330" y="53"/>
                  </a:cubicBezTo>
                  <a:cubicBezTo>
                    <a:pt x="250" y="0"/>
                    <a:pt x="145" y="12"/>
                    <a:pt x="74" y="74"/>
                  </a:cubicBezTo>
                  <a:cubicBezTo>
                    <a:pt x="44" y="99"/>
                    <a:pt x="87" y="142"/>
                    <a:pt x="116" y="116"/>
                  </a:cubicBezTo>
                  <a:close/>
                </a:path>
              </a:pathLst>
            </a:custGeom>
            <a:solidFill>
              <a:schemeClr val="accent1"/>
            </a:solidFill>
            <a:ln>
              <a:noFill/>
            </a:ln>
          </p:spPr>
          <p:txBody>
            <a:bodyPr anchor="ctr"/>
            <a:lstStyle/>
            <a:p>
              <a:pPr algn="ctr"/>
            </a:p>
          </p:txBody>
        </p:sp>
        <p:sp>
          <p:nvSpPr>
            <p:cNvPr id="13" name="Freeform: Shape 21"/>
            <p:cNvSpPr/>
            <p:nvPr/>
          </p:nvSpPr>
          <p:spPr bwMode="auto">
            <a:xfrm>
              <a:off x="5167211" y="3427884"/>
              <a:ext cx="1029534" cy="95248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accent1"/>
            </a:solidFill>
            <a:ln w="9525">
              <a:noFill/>
              <a:round/>
            </a:ln>
          </p:spPr>
          <p:txBody>
            <a:bodyPr anchor="ctr"/>
            <a:lstStyle/>
            <a:p>
              <a:pPr algn="ctr"/>
            </a:p>
          </p:txBody>
        </p:sp>
      </p:grpSp>
      <p:sp>
        <p:nvSpPr>
          <p:cNvPr id="22" name="Title 1"/>
          <p:cNvSpPr txBox="1"/>
          <p:nvPr/>
        </p:nvSpPr>
        <p:spPr>
          <a:xfrm>
            <a:off x="605210" y="30073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sz="1500" dirty="0">
                <a:solidFill>
                  <a:srgbClr val="778495"/>
                </a:solidFill>
                <a:latin typeface="微软雅黑" panose="020B0503020204020204" pitchFamily="34" charset="-122"/>
                <a:ea typeface="微软雅黑" panose="020B0503020204020204" pitchFamily="34" charset="-122"/>
              </a:rPr>
              <a:t>2.</a:t>
            </a:r>
            <a:r>
              <a:rPr lang="zh-CN" altLang="en-US" sz="1500" dirty="0">
                <a:solidFill>
                  <a:srgbClr val="778495"/>
                </a:solidFill>
                <a:latin typeface="微软雅黑" panose="020B0503020204020204" pitchFamily="34" charset="-122"/>
                <a:ea typeface="微软雅黑" panose="020B0503020204020204" pitchFamily="34" charset="-122"/>
              </a:rPr>
              <a:t>空间形态的分类</a:t>
            </a:r>
            <a:endParaRPr lang="zh-CN" altLang="en-US" sz="15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9460" y="805180"/>
            <a:ext cx="2524760" cy="645160"/>
          </a:xfrm>
          <a:prstGeom prst="rect">
            <a:avLst/>
          </a:prstGeom>
          <a:noFill/>
        </p:spPr>
        <p:txBody>
          <a:bodyPr wrap="squar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空间形态组成的三个要素：</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形态要素、机能要素、审美要素</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txBox="1"/>
          <p:nvPr/>
        </p:nvSpPr>
        <p:spPr>
          <a:xfrm>
            <a:off x="568960" y="360045"/>
            <a:ext cx="117348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实训模块</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00100" y="887095"/>
            <a:ext cx="1859280"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实训内容：设计空间构成</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00100" y="1283970"/>
            <a:ext cx="773112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步骤1  设计构思：使用不同颜色的塑料吸管搭建欢乐的游乐场，外形以单个的点、线集合起来，构成不同的立体；按照一定的形式美的构成原则使用各种基本材料，将造型要素组成新的立体。根据设计构思绘制草图。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43"/>
          <p:cNvPicPr>
            <a:picLocks noChangeAspect="1"/>
          </p:cNvPicPr>
          <p:nvPr/>
        </p:nvPicPr>
        <p:blipFill>
          <a:blip r:embed="rId1"/>
          <a:stretch>
            <a:fillRect/>
          </a:stretch>
        </p:blipFill>
        <p:spPr>
          <a:xfrm>
            <a:off x="2413000" y="1965960"/>
            <a:ext cx="4317365" cy="2860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00735" y="560705"/>
            <a:ext cx="773112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步骤2  准备材料：深色卡纸、剪刀、铅笔、双面胶、胶水、吸管若干、直尺、橡皮、装饰物（依据喜好自行准备）。</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44"/>
          <p:cNvPicPr>
            <a:picLocks noChangeAspect="1"/>
          </p:cNvPicPr>
          <p:nvPr/>
        </p:nvPicPr>
        <p:blipFill>
          <a:blip r:embed="rId1"/>
          <a:stretch>
            <a:fillRect/>
          </a:stretch>
        </p:blipFill>
        <p:spPr>
          <a:xfrm>
            <a:off x="2420620" y="1374775"/>
            <a:ext cx="4302760" cy="3300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00735" y="490220"/>
            <a:ext cx="773112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步骤3  用若干吸管做成一个圆柱形，然后将其固定在卡纸上，周围摆放长短不一的吸管做装饰。</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步骤4  将大吸管对半刨开，用双面胶固定在卡纸的一旁，再用剪刀剪出四个长短一致的吸管粘在大吸管上面，将剩下的一半大吸管盖在上面。重复以上步骤，做出剩下的三个形态，注意长短问题。</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45"/>
          <p:cNvPicPr>
            <a:picLocks noChangeAspect="1"/>
          </p:cNvPicPr>
          <p:nvPr/>
        </p:nvPicPr>
        <p:blipFill>
          <a:blip r:embed="rId1"/>
          <a:stretch>
            <a:fillRect/>
          </a:stretch>
        </p:blipFill>
        <p:spPr>
          <a:xfrm>
            <a:off x="1143000" y="1610995"/>
            <a:ext cx="2423795" cy="3232785"/>
          </a:xfrm>
          <a:prstGeom prst="rect">
            <a:avLst/>
          </a:prstGeom>
        </p:spPr>
      </p:pic>
      <p:pic>
        <p:nvPicPr>
          <p:cNvPr id="6" name="图片 5" descr="图5-46"/>
          <p:cNvPicPr>
            <a:picLocks noChangeAspect="1"/>
          </p:cNvPicPr>
          <p:nvPr/>
        </p:nvPicPr>
        <p:blipFill>
          <a:blip r:embed="rId2"/>
          <a:stretch>
            <a:fillRect/>
          </a:stretch>
        </p:blipFill>
        <p:spPr>
          <a:xfrm>
            <a:off x="4309745" y="1781810"/>
            <a:ext cx="3855085" cy="2891790"/>
          </a:xfrm>
          <a:prstGeom prst="rect">
            <a:avLst/>
          </a:prstGeom>
        </p:spPr>
      </p:pic>
      <p:sp>
        <p:nvSpPr>
          <p:cNvPr id="7" name="文本框 6"/>
          <p:cNvSpPr txBox="1"/>
          <p:nvPr/>
        </p:nvSpPr>
        <p:spPr>
          <a:xfrm>
            <a:off x="612775" y="3956685"/>
            <a:ext cx="358775" cy="617220"/>
          </a:xfrm>
          <a:prstGeom prst="rect">
            <a:avLst/>
          </a:prstGeom>
          <a:noFill/>
        </p:spPr>
        <p:txBody>
          <a:bodyPr vert="wordArtVertRtl"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245475" y="3956685"/>
            <a:ext cx="358775" cy="617220"/>
          </a:xfrm>
          <a:prstGeom prst="rect">
            <a:avLst/>
          </a:prstGeom>
          <a:noFill/>
        </p:spPr>
        <p:txBody>
          <a:bodyPr vert="wordArtVertRtl"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00735" y="490220"/>
            <a:ext cx="773112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步骤5  将四根红色吸管摆成高低不一的形态，吸管的一端剪出一个尖角，用胶水固定在一起。然后，剪出两组长短不一的吸管，用胶水将其固定在四根红色吸管的两侧。</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步骤6  对该立体构成进行装饰。</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47"/>
          <p:cNvPicPr>
            <a:picLocks noChangeAspect="1"/>
          </p:cNvPicPr>
          <p:nvPr/>
        </p:nvPicPr>
        <p:blipFill>
          <a:blip r:embed="rId1"/>
          <a:stretch>
            <a:fillRect/>
          </a:stretch>
        </p:blipFill>
        <p:spPr>
          <a:xfrm>
            <a:off x="1260475" y="1547495"/>
            <a:ext cx="2355215" cy="3140710"/>
          </a:xfrm>
          <a:prstGeom prst="rect">
            <a:avLst/>
          </a:prstGeom>
        </p:spPr>
      </p:pic>
      <p:pic>
        <p:nvPicPr>
          <p:cNvPr id="7" name="图片 6" descr="图5-48"/>
          <p:cNvPicPr>
            <a:picLocks noChangeAspect="1"/>
          </p:cNvPicPr>
          <p:nvPr/>
        </p:nvPicPr>
        <p:blipFill>
          <a:blip r:embed="rId2"/>
          <a:stretch>
            <a:fillRect/>
          </a:stretch>
        </p:blipFill>
        <p:spPr>
          <a:xfrm>
            <a:off x="4311650" y="1725295"/>
            <a:ext cx="3853180" cy="2785110"/>
          </a:xfrm>
          <a:prstGeom prst="rect">
            <a:avLst/>
          </a:prstGeom>
        </p:spPr>
      </p:pic>
      <p:sp>
        <p:nvSpPr>
          <p:cNvPr id="9" name="文本框 8"/>
          <p:cNvSpPr txBox="1"/>
          <p:nvPr/>
        </p:nvSpPr>
        <p:spPr>
          <a:xfrm>
            <a:off x="2199005" y="475742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998845" y="460121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txBox="1"/>
          <p:nvPr/>
        </p:nvSpPr>
        <p:spPr>
          <a:xfrm>
            <a:off x="568960" y="360045"/>
            <a:ext cx="117348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思考与练习</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64830" y="3822065"/>
            <a:ext cx="367030" cy="218440"/>
          </a:xfrm>
          <a:prstGeom prst="rect">
            <a:avLst/>
          </a:prstGeom>
          <a:noFill/>
        </p:spPr>
        <p:txBody>
          <a:bodyPr vert="eaVert" wrap="non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35025" y="979805"/>
            <a:ext cx="3689985" cy="258445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制作块材几何构成。参照右图。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1. 要求：将某一个大的实体块进行分解后的小块体单元，按照规律拼接组合成一个新的</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立体造型。也可以先制作简单的块体，再将其组合。</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 数量：1 个</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 规格：高度在 50cm 内（含底座）。</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4. 材料：选用价廉物美、易于制作的材料（如泡沫、KT 板等），或者寻找生活中的废旧材料。</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49"/>
          <p:cNvPicPr>
            <a:picLocks noChangeAspect="1"/>
          </p:cNvPicPr>
          <p:nvPr/>
        </p:nvPicPr>
        <p:blipFill>
          <a:blip r:embed="rId1"/>
          <a:stretch>
            <a:fillRect/>
          </a:stretch>
        </p:blipFill>
        <p:spPr>
          <a:xfrm>
            <a:off x="5347970" y="715645"/>
            <a:ext cx="2861310" cy="3712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8"/>
          <p:cNvSpPr txBox="1"/>
          <p:nvPr/>
        </p:nvSpPr>
        <p:spPr>
          <a:xfrm>
            <a:off x="2843808" y="2188552"/>
            <a:ext cx="4176464" cy="538480"/>
          </a:xfrm>
          <a:prstGeom prst="rect">
            <a:avLst/>
          </a:prstGeom>
          <a:noFill/>
        </p:spPr>
        <p:txBody>
          <a:bodyPr wrap="square" lIns="0" tIns="0" rIns="0" bIns="0" rtlCol="0">
            <a:spAutoFit/>
          </a:bodyPr>
          <a:lstStyle/>
          <a:p>
            <a:r>
              <a:rPr lang="zh-CN" altLang="en-US" sz="3500" dirty="0">
                <a:solidFill>
                  <a:srgbClr val="5D7E6C"/>
                </a:solidFill>
                <a:latin typeface="微软雅黑" panose="020B0503020204020204" pitchFamily="34" charset="-122"/>
                <a:ea typeface="微软雅黑" panose="020B0503020204020204" pitchFamily="34" charset="-122"/>
                <a:cs typeface="+mn-ea"/>
                <a:sym typeface="+mn-lt"/>
              </a:rPr>
              <a:t>空间设计的语义传达</a:t>
            </a:r>
            <a:endParaRPr lang="zh-CN" altLang="en-US" sz="3500" dirty="0">
              <a:solidFill>
                <a:srgbClr val="5D7E6C"/>
              </a:solidFill>
              <a:latin typeface="微软雅黑" panose="020B0503020204020204" pitchFamily="34" charset="-122"/>
              <a:ea typeface="微软雅黑" panose="020B0503020204020204" pitchFamily="34" charset="-122"/>
              <a:cs typeface="+mn-ea"/>
              <a:sym typeface="+mn-lt"/>
            </a:endParaRPr>
          </a:p>
        </p:txBody>
      </p:sp>
      <p:sp>
        <p:nvSpPr>
          <p:cNvPr id="8" name="TextBox 48"/>
          <p:cNvSpPr txBox="1"/>
          <p:nvPr/>
        </p:nvSpPr>
        <p:spPr>
          <a:xfrm>
            <a:off x="3707517" y="1344330"/>
            <a:ext cx="1728192" cy="461645"/>
          </a:xfrm>
          <a:prstGeom prst="rect">
            <a:avLst/>
          </a:prstGeom>
          <a:noFill/>
        </p:spPr>
        <p:txBody>
          <a:bodyPr wrap="square" lIns="0" tIns="0" rIns="0" bIns="0" rtlCol="0">
            <a:spAutoFit/>
          </a:bodyPr>
          <a:lstStyle/>
          <a:p>
            <a:pPr algn="ctr"/>
            <a:r>
              <a:rPr lang="zh-CN" altLang="en-US" sz="3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rPr>
              <a:t>第三节</a:t>
            </a:r>
            <a:endParaRPr lang="zh-CN" altLang="en-US" sz="8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04248" y="2067694"/>
            <a:ext cx="1277473" cy="25394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319"/>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Effect transition="in" filter="wipe(left)">
                                      <p:cBhvr>
                                        <p:cTn id="11"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5"/>
          <p:cNvGrpSpPr/>
          <p:nvPr/>
        </p:nvGrpSpPr>
        <p:grpSpPr>
          <a:xfrm>
            <a:off x="3393830" y="1429472"/>
            <a:ext cx="2356336" cy="2631876"/>
            <a:chOff x="3779635" y="1683540"/>
            <a:chExt cx="4632730" cy="5174460"/>
          </a:xfrm>
          <a:solidFill>
            <a:srgbClr val="5D7E6C"/>
          </a:solidFill>
        </p:grpSpPr>
        <p:sp>
          <p:nvSpPr>
            <p:cNvPr id="27" name="Freeform 46"/>
            <p:cNvSpPr/>
            <p:nvPr/>
          </p:nvSpPr>
          <p:spPr bwMode="auto">
            <a:xfrm>
              <a:off x="3968196" y="3177186"/>
              <a:ext cx="1549743" cy="645610"/>
            </a:xfrm>
            <a:custGeom>
              <a:avLst/>
              <a:gdLst>
                <a:gd name="T0" fmla="*/ 201 w 2027"/>
                <a:gd name="T1" fmla="*/ 456 h 831"/>
                <a:gd name="T2" fmla="*/ 174 w 2027"/>
                <a:gd name="T3" fmla="*/ 424 h 831"/>
                <a:gd name="T4" fmla="*/ 88 w 2027"/>
                <a:gd name="T5" fmla="*/ 301 h 831"/>
                <a:gd name="T6" fmla="*/ 0 w 2027"/>
                <a:gd name="T7" fmla="*/ 105 h 831"/>
                <a:gd name="T8" fmla="*/ 244 w 2027"/>
                <a:gd name="T9" fmla="*/ 67 h 831"/>
                <a:gd name="T10" fmla="*/ 617 w 2027"/>
                <a:gd name="T11" fmla="*/ 27 h 831"/>
                <a:gd name="T12" fmla="*/ 1097 w 2027"/>
                <a:gd name="T13" fmla="*/ 8 h 831"/>
                <a:gd name="T14" fmla="*/ 1105 w 2027"/>
                <a:gd name="T15" fmla="*/ 11 h 831"/>
                <a:gd name="T16" fmla="*/ 1165 w 2027"/>
                <a:gd name="T17" fmla="*/ 14 h 831"/>
                <a:gd name="T18" fmla="*/ 1226 w 2027"/>
                <a:gd name="T19" fmla="*/ 23 h 831"/>
                <a:gd name="T20" fmla="*/ 1295 w 2027"/>
                <a:gd name="T21" fmla="*/ 36 h 831"/>
                <a:gd name="T22" fmla="*/ 1313 w 2027"/>
                <a:gd name="T23" fmla="*/ 43 h 831"/>
                <a:gd name="T24" fmla="*/ 1382 w 2027"/>
                <a:gd name="T25" fmla="*/ 61 h 831"/>
                <a:gd name="T26" fmla="*/ 1444 w 2027"/>
                <a:gd name="T27" fmla="*/ 82 h 831"/>
                <a:gd name="T28" fmla="*/ 1496 w 2027"/>
                <a:gd name="T29" fmla="*/ 104 h 831"/>
                <a:gd name="T30" fmla="*/ 1608 w 2027"/>
                <a:gd name="T31" fmla="*/ 163 h 831"/>
                <a:gd name="T32" fmla="*/ 1726 w 2027"/>
                <a:gd name="T33" fmla="*/ 248 h 831"/>
                <a:gd name="T34" fmla="*/ 1879 w 2027"/>
                <a:gd name="T35" fmla="*/ 403 h 831"/>
                <a:gd name="T36" fmla="*/ 1922 w 2027"/>
                <a:gd name="T37" fmla="*/ 461 h 831"/>
                <a:gd name="T38" fmla="*/ 1926 w 2027"/>
                <a:gd name="T39" fmla="*/ 471 h 831"/>
                <a:gd name="T40" fmla="*/ 2027 w 2027"/>
                <a:gd name="T41" fmla="*/ 652 h 831"/>
                <a:gd name="T42" fmla="*/ 1659 w 2027"/>
                <a:gd name="T43" fmla="*/ 454 h 831"/>
                <a:gd name="T44" fmla="*/ 1621 w 2027"/>
                <a:gd name="T45" fmla="*/ 441 h 831"/>
                <a:gd name="T46" fmla="*/ 1357 w 2027"/>
                <a:gd name="T47" fmla="*/ 386 h 831"/>
                <a:gd name="T48" fmla="*/ 1215 w 2027"/>
                <a:gd name="T49" fmla="*/ 379 h 831"/>
                <a:gd name="T50" fmla="*/ 971 w 2027"/>
                <a:gd name="T51" fmla="*/ 404 h 831"/>
                <a:gd name="T52" fmla="*/ 952 w 2027"/>
                <a:gd name="T53" fmla="*/ 404 h 831"/>
                <a:gd name="T54" fmla="*/ 709 w 2027"/>
                <a:gd name="T55" fmla="*/ 406 h 831"/>
                <a:gd name="T56" fmla="*/ 699 w 2027"/>
                <a:gd name="T57" fmla="*/ 408 h 831"/>
                <a:gd name="T58" fmla="*/ 615 w 2027"/>
                <a:gd name="T59" fmla="*/ 396 h 831"/>
                <a:gd name="T60" fmla="*/ 559 w 2027"/>
                <a:gd name="T61" fmla="*/ 386 h 831"/>
                <a:gd name="T62" fmla="*/ 549 w 2027"/>
                <a:gd name="T63" fmla="*/ 382 h 831"/>
                <a:gd name="T64" fmla="*/ 339 w 2027"/>
                <a:gd name="T65" fmla="*/ 319 h 831"/>
                <a:gd name="T66" fmla="*/ 1059 w 2027"/>
                <a:gd name="T67" fmla="*/ 435 h 831"/>
                <a:gd name="T68" fmla="*/ 1228 w 2027"/>
                <a:gd name="T69" fmla="*/ 437 h 831"/>
                <a:gd name="T70" fmla="*/ 1237 w 2027"/>
                <a:gd name="T71" fmla="*/ 435 h 831"/>
                <a:gd name="T72" fmla="*/ 1450 w 2027"/>
                <a:gd name="T73" fmla="*/ 470 h 831"/>
                <a:gd name="T74" fmla="*/ 1736 w 2027"/>
                <a:gd name="T75" fmla="*/ 578 h 831"/>
                <a:gd name="T76" fmla="*/ 1752 w 2027"/>
                <a:gd name="T77" fmla="*/ 589 h 831"/>
                <a:gd name="T78" fmla="*/ 1997 w 2027"/>
                <a:gd name="T79" fmla="*/ 755 h 831"/>
                <a:gd name="T80" fmla="*/ 1929 w 2027"/>
                <a:gd name="T81" fmla="*/ 765 h 831"/>
                <a:gd name="T82" fmla="*/ 1866 w 2027"/>
                <a:gd name="T83" fmla="*/ 772 h 831"/>
                <a:gd name="T84" fmla="*/ 1817 w 2027"/>
                <a:gd name="T85" fmla="*/ 779 h 831"/>
                <a:gd name="T86" fmla="*/ 1393 w 2027"/>
                <a:gd name="T87" fmla="*/ 816 h 831"/>
                <a:gd name="T88" fmla="*/ 1035 w 2027"/>
                <a:gd name="T89" fmla="*/ 828 h 831"/>
                <a:gd name="T90" fmla="*/ 1018 w 2027"/>
                <a:gd name="T91" fmla="*/ 825 h 831"/>
                <a:gd name="T92" fmla="*/ 693 w 2027"/>
                <a:gd name="T93" fmla="*/ 776 h 831"/>
                <a:gd name="T94" fmla="*/ 369 w 2027"/>
                <a:gd name="T95" fmla="*/ 614 h 831"/>
                <a:gd name="T96" fmla="*/ 361 w 2027"/>
                <a:gd name="T97" fmla="*/ 606 h 831"/>
                <a:gd name="T98" fmla="*/ 201 w 2027"/>
                <a:gd name="T99" fmla="*/ 456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27" h="831">
                  <a:moveTo>
                    <a:pt x="201" y="456"/>
                  </a:moveTo>
                  <a:cubicBezTo>
                    <a:pt x="192" y="446"/>
                    <a:pt x="182" y="435"/>
                    <a:pt x="174" y="424"/>
                  </a:cubicBezTo>
                  <a:cubicBezTo>
                    <a:pt x="141" y="385"/>
                    <a:pt x="114" y="345"/>
                    <a:pt x="88" y="301"/>
                  </a:cubicBezTo>
                  <a:cubicBezTo>
                    <a:pt x="53" y="237"/>
                    <a:pt x="23" y="173"/>
                    <a:pt x="0" y="105"/>
                  </a:cubicBezTo>
                  <a:cubicBezTo>
                    <a:pt x="80" y="88"/>
                    <a:pt x="159" y="78"/>
                    <a:pt x="244" y="67"/>
                  </a:cubicBezTo>
                  <a:cubicBezTo>
                    <a:pt x="372" y="52"/>
                    <a:pt x="490" y="40"/>
                    <a:pt x="617" y="27"/>
                  </a:cubicBezTo>
                  <a:cubicBezTo>
                    <a:pt x="781" y="14"/>
                    <a:pt x="932" y="0"/>
                    <a:pt x="1097" y="8"/>
                  </a:cubicBezTo>
                  <a:cubicBezTo>
                    <a:pt x="1100" y="8"/>
                    <a:pt x="1102" y="11"/>
                    <a:pt x="1105" y="11"/>
                  </a:cubicBezTo>
                  <a:cubicBezTo>
                    <a:pt x="1125" y="12"/>
                    <a:pt x="1145" y="13"/>
                    <a:pt x="1165" y="14"/>
                  </a:cubicBezTo>
                  <a:cubicBezTo>
                    <a:pt x="1185" y="18"/>
                    <a:pt x="1205" y="19"/>
                    <a:pt x="1226" y="23"/>
                  </a:cubicBezTo>
                  <a:cubicBezTo>
                    <a:pt x="1250" y="28"/>
                    <a:pt x="1272" y="30"/>
                    <a:pt x="1295" y="36"/>
                  </a:cubicBezTo>
                  <a:cubicBezTo>
                    <a:pt x="1301" y="39"/>
                    <a:pt x="1306" y="41"/>
                    <a:pt x="1313" y="43"/>
                  </a:cubicBezTo>
                  <a:cubicBezTo>
                    <a:pt x="1338" y="46"/>
                    <a:pt x="1360" y="52"/>
                    <a:pt x="1382" y="61"/>
                  </a:cubicBezTo>
                  <a:cubicBezTo>
                    <a:pt x="1403" y="70"/>
                    <a:pt x="1424" y="72"/>
                    <a:pt x="1444" y="82"/>
                  </a:cubicBezTo>
                  <a:cubicBezTo>
                    <a:pt x="1462" y="91"/>
                    <a:pt x="1479" y="97"/>
                    <a:pt x="1496" y="104"/>
                  </a:cubicBezTo>
                  <a:cubicBezTo>
                    <a:pt x="1535" y="121"/>
                    <a:pt x="1570" y="142"/>
                    <a:pt x="1608" y="163"/>
                  </a:cubicBezTo>
                  <a:cubicBezTo>
                    <a:pt x="1651" y="190"/>
                    <a:pt x="1687" y="217"/>
                    <a:pt x="1726" y="248"/>
                  </a:cubicBezTo>
                  <a:cubicBezTo>
                    <a:pt x="1783" y="295"/>
                    <a:pt x="1833" y="344"/>
                    <a:pt x="1879" y="403"/>
                  </a:cubicBezTo>
                  <a:cubicBezTo>
                    <a:pt x="1894" y="423"/>
                    <a:pt x="1907" y="441"/>
                    <a:pt x="1922" y="461"/>
                  </a:cubicBezTo>
                  <a:cubicBezTo>
                    <a:pt x="1925" y="464"/>
                    <a:pt x="1924" y="468"/>
                    <a:pt x="1926" y="471"/>
                  </a:cubicBezTo>
                  <a:cubicBezTo>
                    <a:pt x="1968" y="528"/>
                    <a:pt x="1998" y="589"/>
                    <a:pt x="2027" y="652"/>
                  </a:cubicBezTo>
                  <a:cubicBezTo>
                    <a:pt x="1915" y="568"/>
                    <a:pt x="1792" y="503"/>
                    <a:pt x="1659" y="454"/>
                  </a:cubicBezTo>
                  <a:cubicBezTo>
                    <a:pt x="1647" y="450"/>
                    <a:pt x="1633" y="445"/>
                    <a:pt x="1621" y="441"/>
                  </a:cubicBezTo>
                  <a:cubicBezTo>
                    <a:pt x="1534" y="414"/>
                    <a:pt x="1450" y="397"/>
                    <a:pt x="1357" y="386"/>
                  </a:cubicBezTo>
                  <a:cubicBezTo>
                    <a:pt x="1309" y="381"/>
                    <a:pt x="1263" y="379"/>
                    <a:pt x="1215" y="379"/>
                  </a:cubicBezTo>
                  <a:cubicBezTo>
                    <a:pt x="1132" y="380"/>
                    <a:pt x="1056" y="390"/>
                    <a:pt x="971" y="404"/>
                  </a:cubicBezTo>
                  <a:cubicBezTo>
                    <a:pt x="964" y="405"/>
                    <a:pt x="959" y="403"/>
                    <a:pt x="952" y="404"/>
                  </a:cubicBezTo>
                  <a:cubicBezTo>
                    <a:pt x="868" y="414"/>
                    <a:pt x="792" y="416"/>
                    <a:pt x="709" y="406"/>
                  </a:cubicBezTo>
                  <a:cubicBezTo>
                    <a:pt x="706" y="406"/>
                    <a:pt x="702" y="408"/>
                    <a:pt x="699" y="408"/>
                  </a:cubicBezTo>
                  <a:cubicBezTo>
                    <a:pt x="670" y="405"/>
                    <a:pt x="644" y="402"/>
                    <a:pt x="615" y="396"/>
                  </a:cubicBezTo>
                  <a:cubicBezTo>
                    <a:pt x="595" y="393"/>
                    <a:pt x="577" y="389"/>
                    <a:pt x="559" y="386"/>
                  </a:cubicBezTo>
                  <a:cubicBezTo>
                    <a:pt x="554" y="385"/>
                    <a:pt x="553" y="384"/>
                    <a:pt x="549" y="382"/>
                  </a:cubicBezTo>
                  <a:cubicBezTo>
                    <a:pt x="474" y="367"/>
                    <a:pt x="407" y="346"/>
                    <a:pt x="339" y="319"/>
                  </a:cubicBezTo>
                  <a:cubicBezTo>
                    <a:pt x="562" y="424"/>
                    <a:pt x="815" y="466"/>
                    <a:pt x="1059" y="435"/>
                  </a:cubicBezTo>
                  <a:cubicBezTo>
                    <a:pt x="1115" y="435"/>
                    <a:pt x="1170" y="430"/>
                    <a:pt x="1228" y="437"/>
                  </a:cubicBezTo>
                  <a:cubicBezTo>
                    <a:pt x="1230" y="437"/>
                    <a:pt x="1234" y="435"/>
                    <a:pt x="1237" y="435"/>
                  </a:cubicBezTo>
                  <a:cubicBezTo>
                    <a:pt x="1312" y="443"/>
                    <a:pt x="1378" y="451"/>
                    <a:pt x="1450" y="470"/>
                  </a:cubicBezTo>
                  <a:cubicBezTo>
                    <a:pt x="1552" y="495"/>
                    <a:pt x="1643" y="532"/>
                    <a:pt x="1736" y="578"/>
                  </a:cubicBezTo>
                  <a:cubicBezTo>
                    <a:pt x="1741" y="581"/>
                    <a:pt x="1747" y="586"/>
                    <a:pt x="1752" y="589"/>
                  </a:cubicBezTo>
                  <a:cubicBezTo>
                    <a:pt x="1842" y="635"/>
                    <a:pt x="1920" y="693"/>
                    <a:pt x="1997" y="755"/>
                  </a:cubicBezTo>
                  <a:cubicBezTo>
                    <a:pt x="1974" y="762"/>
                    <a:pt x="1954" y="761"/>
                    <a:pt x="1929" y="765"/>
                  </a:cubicBezTo>
                  <a:cubicBezTo>
                    <a:pt x="1909" y="769"/>
                    <a:pt x="1888" y="772"/>
                    <a:pt x="1866" y="772"/>
                  </a:cubicBezTo>
                  <a:cubicBezTo>
                    <a:pt x="1849" y="774"/>
                    <a:pt x="1833" y="777"/>
                    <a:pt x="1817" y="779"/>
                  </a:cubicBezTo>
                  <a:cubicBezTo>
                    <a:pt x="1671" y="795"/>
                    <a:pt x="1537" y="807"/>
                    <a:pt x="1393" y="816"/>
                  </a:cubicBezTo>
                  <a:cubicBezTo>
                    <a:pt x="1270" y="823"/>
                    <a:pt x="1156" y="831"/>
                    <a:pt x="1035" y="828"/>
                  </a:cubicBezTo>
                  <a:cubicBezTo>
                    <a:pt x="1029" y="828"/>
                    <a:pt x="1024" y="825"/>
                    <a:pt x="1018" y="825"/>
                  </a:cubicBezTo>
                  <a:cubicBezTo>
                    <a:pt x="906" y="823"/>
                    <a:pt x="802" y="806"/>
                    <a:pt x="693" y="776"/>
                  </a:cubicBezTo>
                  <a:cubicBezTo>
                    <a:pt x="574" y="741"/>
                    <a:pt x="470" y="687"/>
                    <a:pt x="369" y="614"/>
                  </a:cubicBezTo>
                  <a:cubicBezTo>
                    <a:pt x="367" y="611"/>
                    <a:pt x="364" y="609"/>
                    <a:pt x="361" y="606"/>
                  </a:cubicBezTo>
                  <a:cubicBezTo>
                    <a:pt x="301" y="562"/>
                    <a:pt x="249" y="512"/>
                    <a:pt x="201" y="456"/>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47"/>
            <p:cNvSpPr/>
            <p:nvPr/>
          </p:nvSpPr>
          <p:spPr bwMode="auto">
            <a:xfrm>
              <a:off x="5170279" y="1762594"/>
              <a:ext cx="542116" cy="1333143"/>
            </a:xfrm>
            <a:custGeom>
              <a:avLst/>
              <a:gdLst>
                <a:gd name="T0" fmla="*/ 75 w 708"/>
                <a:gd name="T1" fmla="*/ 0 h 1715"/>
                <a:gd name="T2" fmla="*/ 46 w 708"/>
                <a:gd name="T3" fmla="*/ 209 h 1715"/>
                <a:gd name="T4" fmla="*/ 18 w 708"/>
                <a:gd name="T5" fmla="*/ 526 h 1715"/>
                <a:gd name="T6" fmla="*/ 9 w 708"/>
                <a:gd name="T7" fmla="*/ 935 h 1715"/>
                <a:gd name="T8" fmla="*/ 11 w 708"/>
                <a:gd name="T9" fmla="*/ 941 h 1715"/>
                <a:gd name="T10" fmla="*/ 15 w 708"/>
                <a:gd name="T11" fmla="*/ 992 h 1715"/>
                <a:gd name="T12" fmla="*/ 23 w 708"/>
                <a:gd name="T13" fmla="*/ 1044 h 1715"/>
                <a:gd name="T14" fmla="*/ 35 w 708"/>
                <a:gd name="T15" fmla="*/ 1103 h 1715"/>
                <a:gd name="T16" fmla="*/ 41 w 708"/>
                <a:gd name="T17" fmla="*/ 1117 h 1715"/>
                <a:gd name="T18" fmla="*/ 57 w 708"/>
                <a:gd name="T19" fmla="*/ 1176 h 1715"/>
                <a:gd name="T20" fmla="*/ 76 w 708"/>
                <a:gd name="T21" fmla="*/ 1228 h 1715"/>
                <a:gd name="T22" fmla="*/ 96 w 708"/>
                <a:gd name="T23" fmla="*/ 1273 h 1715"/>
                <a:gd name="T24" fmla="*/ 148 w 708"/>
                <a:gd name="T25" fmla="*/ 1367 h 1715"/>
                <a:gd name="T26" fmla="*/ 221 w 708"/>
                <a:gd name="T27" fmla="*/ 1466 h 1715"/>
                <a:gd name="T28" fmla="*/ 356 w 708"/>
                <a:gd name="T29" fmla="*/ 1593 h 1715"/>
                <a:gd name="T30" fmla="*/ 406 w 708"/>
                <a:gd name="T31" fmla="*/ 1629 h 1715"/>
                <a:gd name="T32" fmla="*/ 414 w 708"/>
                <a:gd name="T33" fmla="*/ 1633 h 1715"/>
                <a:gd name="T34" fmla="*/ 569 w 708"/>
                <a:gd name="T35" fmla="*/ 1715 h 1715"/>
                <a:gd name="T36" fmla="*/ 396 w 708"/>
                <a:gd name="T37" fmla="*/ 1405 h 1715"/>
                <a:gd name="T38" fmla="*/ 384 w 708"/>
                <a:gd name="T39" fmla="*/ 1374 h 1715"/>
                <a:gd name="T40" fmla="*/ 334 w 708"/>
                <a:gd name="T41" fmla="*/ 1150 h 1715"/>
                <a:gd name="T42" fmla="*/ 326 w 708"/>
                <a:gd name="T43" fmla="*/ 1030 h 1715"/>
                <a:gd name="T44" fmla="*/ 343 w 708"/>
                <a:gd name="T45" fmla="*/ 821 h 1715"/>
                <a:gd name="T46" fmla="*/ 343 w 708"/>
                <a:gd name="T47" fmla="*/ 805 h 1715"/>
                <a:gd name="T48" fmla="*/ 341 w 708"/>
                <a:gd name="T49" fmla="*/ 598 h 1715"/>
                <a:gd name="T50" fmla="*/ 342 w 708"/>
                <a:gd name="T51" fmla="*/ 591 h 1715"/>
                <a:gd name="T52" fmla="*/ 331 w 708"/>
                <a:gd name="T53" fmla="*/ 519 h 1715"/>
                <a:gd name="T54" fmla="*/ 322 w 708"/>
                <a:gd name="T55" fmla="*/ 471 h 1715"/>
                <a:gd name="T56" fmla="*/ 318 w 708"/>
                <a:gd name="T57" fmla="*/ 463 h 1715"/>
                <a:gd name="T58" fmla="*/ 261 w 708"/>
                <a:gd name="T59" fmla="*/ 285 h 1715"/>
                <a:gd name="T60" fmla="*/ 371 w 708"/>
                <a:gd name="T61" fmla="*/ 896 h 1715"/>
                <a:gd name="T62" fmla="*/ 375 w 708"/>
                <a:gd name="T63" fmla="*/ 1039 h 1715"/>
                <a:gd name="T64" fmla="*/ 374 w 708"/>
                <a:gd name="T65" fmla="*/ 1047 h 1715"/>
                <a:gd name="T66" fmla="*/ 406 w 708"/>
                <a:gd name="T67" fmla="*/ 1228 h 1715"/>
                <a:gd name="T68" fmla="*/ 502 w 708"/>
                <a:gd name="T69" fmla="*/ 1469 h 1715"/>
                <a:gd name="T70" fmla="*/ 511 w 708"/>
                <a:gd name="T71" fmla="*/ 1483 h 1715"/>
                <a:gd name="T72" fmla="*/ 657 w 708"/>
                <a:gd name="T73" fmla="*/ 1688 h 1715"/>
                <a:gd name="T74" fmla="*/ 664 w 708"/>
                <a:gd name="T75" fmla="*/ 1630 h 1715"/>
                <a:gd name="T76" fmla="*/ 669 w 708"/>
                <a:gd name="T77" fmla="*/ 1577 h 1715"/>
                <a:gd name="T78" fmla="*/ 675 w 708"/>
                <a:gd name="T79" fmla="*/ 1535 h 1715"/>
                <a:gd name="T80" fmla="*/ 700 w 708"/>
                <a:gd name="T81" fmla="*/ 1174 h 1715"/>
                <a:gd name="T82" fmla="*/ 704 w 708"/>
                <a:gd name="T83" fmla="*/ 869 h 1715"/>
                <a:gd name="T84" fmla="*/ 702 w 708"/>
                <a:gd name="T85" fmla="*/ 856 h 1715"/>
                <a:gd name="T86" fmla="*/ 655 w 708"/>
                <a:gd name="T87" fmla="*/ 580 h 1715"/>
                <a:gd name="T88" fmla="*/ 513 w 708"/>
                <a:gd name="T89" fmla="*/ 307 h 1715"/>
                <a:gd name="T90" fmla="*/ 506 w 708"/>
                <a:gd name="T91" fmla="*/ 300 h 1715"/>
                <a:gd name="T92" fmla="*/ 376 w 708"/>
                <a:gd name="T93" fmla="*/ 166 h 1715"/>
                <a:gd name="T94" fmla="*/ 349 w 708"/>
                <a:gd name="T95" fmla="*/ 144 h 1715"/>
                <a:gd name="T96" fmla="*/ 242 w 708"/>
                <a:gd name="T97" fmla="*/ 73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8" h="1715">
                  <a:moveTo>
                    <a:pt x="75" y="0"/>
                  </a:moveTo>
                  <a:cubicBezTo>
                    <a:pt x="61" y="69"/>
                    <a:pt x="54" y="136"/>
                    <a:pt x="46" y="209"/>
                  </a:cubicBezTo>
                  <a:cubicBezTo>
                    <a:pt x="35" y="318"/>
                    <a:pt x="27" y="418"/>
                    <a:pt x="18" y="526"/>
                  </a:cubicBezTo>
                  <a:cubicBezTo>
                    <a:pt x="9" y="666"/>
                    <a:pt x="0" y="795"/>
                    <a:pt x="9" y="935"/>
                  </a:cubicBezTo>
                  <a:cubicBezTo>
                    <a:pt x="9" y="937"/>
                    <a:pt x="11" y="939"/>
                    <a:pt x="11" y="941"/>
                  </a:cubicBezTo>
                  <a:cubicBezTo>
                    <a:pt x="12" y="958"/>
                    <a:pt x="14" y="975"/>
                    <a:pt x="15" y="992"/>
                  </a:cubicBezTo>
                  <a:cubicBezTo>
                    <a:pt x="18" y="1009"/>
                    <a:pt x="20" y="1027"/>
                    <a:pt x="23" y="1044"/>
                  </a:cubicBezTo>
                  <a:cubicBezTo>
                    <a:pt x="28" y="1064"/>
                    <a:pt x="29" y="1083"/>
                    <a:pt x="35" y="1103"/>
                  </a:cubicBezTo>
                  <a:cubicBezTo>
                    <a:pt x="38" y="1107"/>
                    <a:pt x="40" y="1112"/>
                    <a:pt x="41" y="1117"/>
                  </a:cubicBezTo>
                  <a:cubicBezTo>
                    <a:pt x="45" y="1139"/>
                    <a:pt x="49" y="1157"/>
                    <a:pt x="57" y="1176"/>
                  </a:cubicBezTo>
                  <a:cubicBezTo>
                    <a:pt x="66" y="1193"/>
                    <a:pt x="68" y="1211"/>
                    <a:pt x="76" y="1228"/>
                  </a:cubicBezTo>
                  <a:cubicBezTo>
                    <a:pt x="84" y="1243"/>
                    <a:pt x="90" y="1258"/>
                    <a:pt x="96" y="1273"/>
                  </a:cubicBezTo>
                  <a:cubicBezTo>
                    <a:pt x="111" y="1305"/>
                    <a:pt x="129" y="1335"/>
                    <a:pt x="148" y="1367"/>
                  </a:cubicBezTo>
                  <a:cubicBezTo>
                    <a:pt x="171" y="1403"/>
                    <a:pt x="195" y="1433"/>
                    <a:pt x="221" y="1466"/>
                  </a:cubicBezTo>
                  <a:cubicBezTo>
                    <a:pt x="263" y="1513"/>
                    <a:pt x="305" y="1555"/>
                    <a:pt x="356" y="1593"/>
                  </a:cubicBezTo>
                  <a:cubicBezTo>
                    <a:pt x="373" y="1606"/>
                    <a:pt x="389" y="1617"/>
                    <a:pt x="406" y="1629"/>
                  </a:cubicBezTo>
                  <a:cubicBezTo>
                    <a:pt x="408" y="1631"/>
                    <a:pt x="412" y="1630"/>
                    <a:pt x="414" y="1633"/>
                  </a:cubicBezTo>
                  <a:cubicBezTo>
                    <a:pt x="463" y="1667"/>
                    <a:pt x="516" y="1692"/>
                    <a:pt x="569" y="1715"/>
                  </a:cubicBezTo>
                  <a:cubicBezTo>
                    <a:pt x="497" y="1622"/>
                    <a:pt x="439" y="1518"/>
                    <a:pt x="396" y="1405"/>
                  </a:cubicBezTo>
                  <a:cubicBezTo>
                    <a:pt x="392" y="1395"/>
                    <a:pt x="388" y="1384"/>
                    <a:pt x="384" y="1374"/>
                  </a:cubicBezTo>
                  <a:cubicBezTo>
                    <a:pt x="360" y="1300"/>
                    <a:pt x="344" y="1228"/>
                    <a:pt x="334" y="1150"/>
                  </a:cubicBezTo>
                  <a:cubicBezTo>
                    <a:pt x="329" y="1109"/>
                    <a:pt x="326" y="1071"/>
                    <a:pt x="326" y="1030"/>
                  </a:cubicBezTo>
                  <a:cubicBezTo>
                    <a:pt x="325" y="959"/>
                    <a:pt x="332" y="894"/>
                    <a:pt x="343" y="821"/>
                  </a:cubicBezTo>
                  <a:cubicBezTo>
                    <a:pt x="344" y="816"/>
                    <a:pt x="342" y="811"/>
                    <a:pt x="343" y="805"/>
                  </a:cubicBezTo>
                  <a:cubicBezTo>
                    <a:pt x="350" y="734"/>
                    <a:pt x="351" y="669"/>
                    <a:pt x="341" y="598"/>
                  </a:cubicBezTo>
                  <a:cubicBezTo>
                    <a:pt x="341" y="596"/>
                    <a:pt x="342" y="593"/>
                    <a:pt x="342" y="591"/>
                  </a:cubicBezTo>
                  <a:cubicBezTo>
                    <a:pt x="340" y="566"/>
                    <a:pt x="336" y="544"/>
                    <a:pt x="331" y="519"/>
                  </a:cubicBezTo>
                  <a:cubicBezTo>
                    <a:pt x="328" y="502"/>
                    <a:pt x="324" y="487"/>
                    <a:pt x="322" y="471"/>
                  </a:cubicBezTo>
                  <a:cubicBezTo>
                    <a:pt x="321" y="468"/>
                    <a:pt x="320" y="467"/>
                    <a:pt x="318" y="463"/>
                  </a:cubicBezTo>
                  <a:cubicBezTo>
                    <a:pt x="304" y="400"/>
                    <a:pt x="286" y="343"/>
                    <a:pt x="261" y="285"/>
                  </a:cubicBezTo>
                  <a:cubicBezTo>
                    <a:pt x="354" y="473"/>
                    <a:pt x="393" y="688"/>
                    <a:pt x="371" y="896"/>
                  </a:cubicBezTo>
                  <a:cubicBezTo>
                    <a:pt x="372" y="944"/>
                    <a:pt x="369" y="991"/>
                    <a:pt x="375" y="1039"/>
                  </a:cubicBezTo>
                  <a:cubicBezTo>
                    <a:pt x="375" y="1042"/>
                    <a:pt x="374" y="1045"/>
                    <a:pt x="374" y="1047"/>
                  </a:cubicBezTo>
                  <a:cubicBezTo>
                    <a:pt x="381" y="1111"/>
                    <a:pt x="389" y="1167"/>
                    <a:pt x="406" y="1228"/>
                  </a:cubicBezTo>
                  <a:cubicBezTo>
                    <a:pt x="429" y="1314"/>
                    <a:pt x="462" y="1391"/>
                    <a:pt x="502" y="1469"/>
                  </a:cubicBezTo>
                  <a:cubicBezTo>
                    <a:pt x="505" y="1474"/>
                    <a:pt x="509" y="1478"/>
                    <a:pt x="511" y="1483"/>
                  </a:cubicBezTo>
                  <a:cubicBezTo>
                    <a:pt x="552" y="1559"/>
                    <a:pt x="603" y="1624"/>
                    <a:pt x="657" y="1688"/>
                  </a:cubicBezTo>
                  <a:cubicBezTo>
                    <a:pt x="662" y="1669"/>
                    <a:pt x="661" y="1652"/>
                    <a:pt x="664" y="1630"/>
                  </a:cubicBezTo>
                  <a:cubicBezTo>
                    <a:pt x="667" y="1613"/>
                    <a:pt x="669" y="1595"/>
                    <a:pt x="669" y="1577"/>
                  </a:cubicBezTo>
                  <a:cubicBezTo>
                    <a:pt x="670" y="1562"/>
                    <a:pt x="672" y="1548"/>
                    <a:pt x="675" y="1535"/>
                  </a:cubicBezTo>
                  <a:cubicBezTo>
                    <a:pt x="686" y="1411"/>
                    <a:pt x="694" y="1297"/>
                    <a:pt x="700" y="1174"/>
                  </a:cubicBezTo>
                  <a:cubicBezTo>
                    <a:pt x="703" y="1070"/>
                    <a:pt x="708" y="973"/>
                    <a:pt x="704" y="869"/>
                  </a:cubicBezTo>
                  <a:cubicBezTo>
                    <a:pt x="704" y="865"/>
                    <a:pt x="702" y="860"/>
                    <a:pt x="702" y="856"/>
                  </a:cubicBezTo>
                  <a:cubicBezTo>
                    <a:pt x="699" y="760"/>
                    <a:pt x="682" y="672"/>
                    <a:pt x="655" y="580"/>
                  </a:cubicBezTo>
                  <a:cubicBezTo>
                    <a:pt x="623" y="479"/>
                    <a:pt x="576" y="392"/>
                    <a:pt x="513" y="307"/>
                  </a:cubicBezTo>
                  <a:cubicBezTo>
                    <a:pt x="510" y="305"/>
                    <a:pt x="508" y="303"/>
                    <a:pt x="506" y="300"/>
                  </a:cubicBezTo>
                  <a:cubicBezTo>
                    <a:pt x="468" y="249"/>
                    <a:pt x="424" y="207"/>
                    <a:pt x="376" y="166"/>
                  </a:cubicBezTo>
                  <a:cubicBezTo>
                    <a:pt x="367" y="159"/>
                    <a:pt x="358" y="150"/>
                    <a:pt x="349" y="144"/>
                  </a:cubicBezTo>
                  <a:cubicBezTo>
                    <a:pt x="314" y="117"/>
                    <a:pt x="280" y="94"/>
                    <a:pt x="242" y="73"/>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48"/>
            <p:cNvSpPr/>
            <p:nvPr/>
          </p:nvSpPr>
          <p:spPr bwMode="auto">
            <a:xfrm>
              <a:off x="3926948" y="2700465"/>
              <a:ext cx="1119586" cy="465941"/>
            </a:xfrm>
            <a:custGeom>
              <a:avLst/>
              <a:gdLst>
                <a:gd name="T0" fmla="*/ 145 w 1464"/>
                <a:gd name="T1" fmla="*/ 329 h 600"/>
                <a:gd name="T2" fmla="*/ 125 w 1464"/>
                <a:gd name="T3" fmla="*/ 306 h 600"/>
                <a:gd name="T4" fmla="*/ 64 w 1464"/>
                <a:gd name="T5" fmla="*/ 217 h 600"/>
                <a:gd name="T6" fmla="*/ 0 w 1464"/>
                <a:gd name="T7" fmla="*/ 76 h 600"/>
                <a:gd name="T8" fmla="*/ 176 w 1464"/>
                <a:gd name="T9" fmla="*/ 48 h 600"/>
                <a:gd name="T10" fmla="*/ 446 w 1464"/>
                <a:gd name="T11" fmla="*/ 20 h 600"/>
                <a:gd name="T12" fmla="*/ 793 w 1464"/>
                <a:gd name="T13" fmla="*/ 6 h 600"/>
                <a:gd name="T14" fmla="*/ 798 w 1464"/>
                <a:gd name="T15" fmla="*/ 8 h 600"/>
                <a:gd name="T16" fmla="*/ 842 w 1464"/>
                <a:gd name="T17" fmla="*/ 10 h 600"/>
                <a:gd name="T18" fmla="*/ 885 w 1464"/>
                <a:gd name="T19" fmla="*/ 17 h 600"/>
                <a:gd name="T20" fmla="*/ 936 w 1464"/>
                <a:gd name="T21" fmla="*/ 26 h 600"/>
                <a:gd name="T22" fmla="*/ 948 w 1464"/>
                <a:gd name="T23" fmla="*/ 31 h 600"/>
                <a:gd name="T24" fmla="*/ 999 w 1464"/>
                <a:gd name="T25" fmla="*/ 44 h 600"/>
                <a:gd name="T26" fmla="*/ 1043 w 1464"/>
                <a:gd name="T27" fmla="*/ 59 h 600"/>
                <a:gd name="T28" fmla="*/ 1081 w 1464"/>
                <a:gd name="T29" fmla="*/ 75 h 600"/>
                <a:gd name="T30" fmla="*/ 1162 w 1464"/>
                <a:gd name="T31" fmla="*/ 118 h 600"/>
                <a:gd name="T32" fmla="*/ 1247 w 1464"/>
                <a:gd name="T33" fmla="*/ 179 h 600"/>
                <a:gd name="T34" fmla="*/ 1358 w 1464"/>
                <a:gd name="T35" fmla="*/ 291 h 600"/>
                <a:gd name="T36" fmla="*/ 1389 w 1464"/>
                <a:gd name="T37" fmla="*/ 333 h 600"/>
                <a:gd name="T38" fmla="*/ 1392 w 1464"/>
                <a:gd name="T39" fmla="*/ 340 h 600"/>
                <a:gd name="T40" fmla="*/ 1464 w 1464"/>
                <a:gd name="T41" fmla="*/ 471 h 600"/>
                <a:gd name="T42" fmla="*/ 1198 w 1464"/>
                <a:gd name="T43" fmla="*/ 328 h 600"/>
                <a:gd name="T44" fmla="*/ 1171 w 1464"/>
                <a:gd name="T45" fmla="*/ 319 h 600"/>
                <a:gd name="T46" fmla="*/ 981 w 1464"/>
                <a:gd name="T47" fmla="*/ 279 h 600"/>
                <a:gd name="T48" fmla="*/ 878 w 1464"/>
                <a:gd name="T49" fmla="*/ 274 h 600"/>
                <a:gd name="T50" fmla="*/ 701 w 1464"/>
                <a:gd name="T51" fmla="*/ 292 h 600"/>
                <a:gd name="T52" fmla="*/ 688 w 1464"/>
                <a:gd name="T53" fmla="*/ 292 h 600"/>
                <a:gd name="T54" fmla="*/ 512 w 1464"/>
                <a:gd name="T55" fmla="*/ 293 h 600"/>
                <a:gd name="T56" fmla="*/ 505 w 1464"/>
                <a:gd name="T57" fmla="*/ 294 h 600"/>
                <a:gd name="T58" fmla="*/ 444 w 1464"/>
                <a:gd name="T59" fmla="*/ 286 h 600"/>
                <a:gd name="T60" fmla="*/ 404 w 1464"/>
                <a:gd name="T61" fmla="*/ 279 h 600"/>
                <a:gd name="T62" fmla="*/ 397 w 1464"/>
                <a:gd name="T63" fmla="*/ 276 h 600"/>
                <a:gd name="T64" fmla="*/ 245 w 1464"/>
                <a:gd name="T65" fmla="*/ 230 h 600"/>
                <a:gd name="T66" fmla="*/ 765 w 1464"/>
                <a:gd name="T67" fmla="*/ 314 h 600"/>
                <a:gd name="T68" fmla="*/ 887 w 1464"/>
                <a:gd name="T69" fmla="*/ 315 h 600"/>
                <a:gd name="T70" fmla="*/ 894 w 1464"/>
                <a:gd name="T71" fmla="*/ 314 h 600"/>
                <a:gd name="T72" fmla="*/ 1048 w 1464"/>
                <a:gd name="T73" fmla="*/ 339 h 600"/>
                <a:gd name="T74" fmla="*/ 1254 w 1464"/>
                <a:gd name="T75" fmla="*/ 417 h 600"/>
                <a:gd name="T76" fmla="*/ 1266 w 1464"/>
                <a:gd name="T77" fmla="*/ 425 h 600"/>
                <a:gd name="T78" fmla="*/ 1443 w 1464"/>
                <a:gd name="T79" fmla="*/ 545 h 600"/>
                <a:gd name="T80" fmla="*/ 1394 w 1464"/>
                <a:gd name="T81" fmla="*/ 553 h 600"/>
                <a:gd name="T82" fmla="*/ 1348 w 1464"/>
                <a:gd name="T83" fmla="*/ 558 h 600"/>
                <a:gd name="T84" fmla="*/ 1313 w 1464"/>
                <a:gd name="T85" fmla="*/ 563 h 600"/>
                <a:gd name="T86" fmla="*/ 1006 w 1464"/>
                <a:gd name="T87" fmla="*/ 590 h 600"/>
                <a:gd name="T88" fmla="*/ 747 w 1464"/>
                <a:gd name="T89" fmla="*/ 598 h 600"/>
                <a:gd name="T90" fmla="*/ 736 w 1464"/>
                <a:gd name="T91" fmla="*/ 596 h 600"/>
                <a:gd name="T92" fmla="*/ 501 w 1464"/>
                <a:gd name="T93" fmla="*/ 560 h 600"/>
                <a:gd name="T94" fmla="*/ 267 w 1464"/>
                <a:gd name="T95" fmla="*/ 443 h 600"/>
                <a:gd name="T96" fmla="*/ 261 w 1464"/>
                <a:gd name="T97" fmla="*/ 438 h 600"/>
                <a:gd name="T98" fmla="*/ 145 w 1464"/>
                <a:gd name="T99" fmla="*/ 329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4" h="600">
                  <a:moveTo>
                    <a:pt x="145" y="329"/>
                  </a:moveTo>
                  <a:cubicBezTo>
                    <a:pt x="139" y="322"/>
                    <a:pt x="131" y="314"/>
                    <a:pt x="125" y="306"/>
                  </a:cubicBezTo>
                  <a:cubicBezTo>
                    <a:pt x="102" y="278"/>
                    <a:pt x="82" y="249"/>
                    <a:pt x="64" y="217"/>
                  </a:cubicBezTo>
                  <a:cubicBezTo>
                    <a:pt x="38" y="171"/>
                    <a:pt x="17" y="125"/>
                    <a:pt x="0" y="76"/>
                  </a:cubicBezTo>
                  <a:cubicBezTo>
                    <a:pt x="58" y="63"/>
                    <a:pt x="115" y="56"/>
                    <a:pt x="176" y="48"/>
                  </a:cubicBezTo>
                  <a:cubicBezTo>
                    <a:pt x="269" y="37"/>
                    <a:pt x="354" y="29"/>
                    <a:pt x="446" y="20"/>
                  </a:cubicBezTo>
                  <a:cubicBezTo>
                    <a:pt x="565" y="10"/>
                    <a:pt x="674" y="0"/>
                    <a:pt x="793" y="6"/>
                  </a:cubicBezTo>
                  <a:cubicBezTo>
                    <a:pt x="795" y="6"/>
                    <a:pt x="796" y="8"/>
                    <a:pt x="798" y="8"/>
                  </a:cubicBezTo>
                  <a:cubicBezTo>
                    <a:pt x="813" y="9"/>
                    <a:pt x="827" y="9"/>
                    <a:pt x="842" y="10"/>
                  </a:cubicBezTo>
                  <a:cubicBezTo>
                    <a:pt x="856" y="13"/>
                    <a:pt x="871" y="14"/>
                    <a:pt x="885" y="17"/>
                  </a:cubicBezTo>
                  <a:cubicBezTo>
                    <a:pt x="903" y="20"/>
                    <a:pt x="919" y="21"/>
                    <a:pt x="936" y="26"/>
                  </a:cubicBezTo>
                  <a:cubicBezTo>
                    <a:pt x="940" y="28"/>
                    <a:pt x="944" y="30"/>
                    <a:pt x="948" y="31"/>
                  </a:cubicBezTo>
                  <a:cubicBezTo>
                    <a:pt x="967" y="33"/>
                    <a:pt x="982" y="37"/>
                    <a:pt x="999" y="44"/>
                  </a:cubicBezTo>
                  <a:cubicBezTo>
                    <a:pt x="1013" y="50"/>
                    <a:pt x="1029" y="52"/>
                    <a:pt x="1043" y="59"/>
                  </a:cubicBezTo>
                  <a:cubicBezTo>
                    <a:pt x="1056" y="65"/>
                    <a:pt x="1069" y="70"/>
                    <a:pt x="1081" y="75"/>
                  </a:cubicBezTo>
                  <a:cubicBezTo>
                    <a:pt x="1109" y="87"/>
                    <a:pt x="1135" y="102"/>
                    <a:pt x="1162" y="118"/>
                  </a:cubicBezTo>
                  <a:cubicBezTo>
                    <a:pt x="1193" y="137"/>
                    <a:pt x="1219" y="157"/>
                    <a:pt x="1247" y="179"/>
                  </a:cubicBezTo>
                  <a:cubicBezTo>
                    <a:pt x="1288" y="213"/>
                    <a:pt x="1324" y="249"/>
                    <a:pt x="1358" y="291"/>
                  </a:cubicBezTo>
                  <a:cubicBezTo>
                    <a:pt x="1368" y="305"/>
                    <a:pt x="1378" y="319"/>
                    <a:pt x="1389" y="333"/>
                  </a:cubicBezTo>
                  <a:cubicBezTo>
                    <a:pt x="1391" y="335"/>
                    <a:pt x="1390" y="338"/>
                    <a:pt x="1392" y="340"/>
                  </a:cubicBezTo>
                  <a:cubicBezTo>
                    <a:pt x="1422" y="381"/>
                    <a:pt x="1444" y="425"/>
                    <a:pt x="1464" y="471"/>
                  </a:cubicBezTo>
                  <a:cubicBezTo>
                    <a:pt x="1384" y="411"/>
                    <a:pt x="1294" y="363"/>
                    <a:pt x="1198" y="328"/>
                  </a:cubicBezTo>
                  <a:cubicBezTo>
                    <a:pt x="1190" y="325"/>
                    <a:pt x="1180" y="321"/>
                    <a:pt x="1171" y="319"/>
                  </a:cubicBezTo>
                  <a:cubicBezTo>
                    <a:pt x="1108" y="299"/>
                    <a:pt x="1047" y="287"/>
                    <a:pt x="981" y="279"/>
                  </a:cubicBezTo>
                  <a:cubicBezTo>
                    <a:pt x="946" y="275"/>
                    <a:pt x="913" y="274"/>
                    <a:pt x="878" y="274"/>
                  </a:cubicBezTo>
                  <a:cubicBezTo>
                    <a:pt x="818" y="274"/>
                    <a:pt x="763" y="282"/>
                    <a:pt x="701" y="292"/>
                  </a:cubicBezTo>
                  <a:cubicBezTo>
                    <a:pt x="696" y="293"/>
                    <a:pt x="693" y="291"/>
                    <a:pt x="688" y="292"/>
                  </a:cubicBezTo>
                  <a:cubicBezTo>
                    <a:pt x="627" y="299"/>
                    <a:pt x="572" y="301"/>
                    <a:pt x="512" y="293"/>
                  </a:cubicBezTo>
                  <a:cubicBezTo>
                    <a:pt x="510" y="293"/>
                    <a:pt x="507" y="294"/>
                    <a:pt x="505" y="294"/>
                  </a:cubicBezTo>
                  <a:cubicBezTo>
                    <a:pt x="484" y="293"/>
                    <a:pt x="465" y="290"/>
                    <a:pt x="444" y="286"/>
                  </a:cubicBezTo>
                  <a:cubicBezTo>
                    <a:pt x="430" y="283"/>
                    <a:pt x="417" y="281"/>
                    <a:pt x="404" y="279"/>
                  </a:cubicBezTo>
                  <a:cubicBezTo>
                    <a:pt x="401" y="278"/>
                    <a:pt x="400" y="277"/>
                    <a:pt x="397" y="276"/>
                  </a:cubicBezTo>
                  <a:cubicBezTo>
                    <a:pt x="342" y="265"/>
                    <a:pt x="294" y="250"/>
                    <a:pt x="245" y="230"/>
                  </a:cubicBezTo>
                  <a:cubicBezTo>
                    <a:pt x="406" y="306"/>
                    <a:pt x="589" y="336"/>
                    <a:pt x="765" y="314"/>
                  </a:cubicBezTo>
                  <a:cubicBezTo>
                    <a:pt x="806" y="314"/>
                    <a:pt x="845" y="311"/>
                    <a:pt x="887" y="315"/>
                  </a:cubicBezTo>
                  <a:cubicBezTo>
                    <a:pt x="889" y="315"/>
                    <a:pt x="892" y="314"/>
                    <a:pt x="894" y="314"/>
                  </a:cubicBezTo>
                  <a:cubicBezTo>
                    <a:pt x="948" y="320"/>
                    <a:pt x="995" y="326"/>
                    <a:pt x="1048" y="339"/>
                  </a:cubicBezTo>
                  <a:cubicBezTo>
                    <a:pt x="1121" y="358"/>
                    <a:pt x="1187" y="384"/>
                    <a:pt x="1254" y="417"/>
                  </a:cubicBezTo>
                  <a:cubicBezTo>
                    <a:pt x="1258" y="419"/>
                    <a:pt x="1262" y="423"/>
                    <a:pt x="1266" y="425"/>
                  </a:cubicBezTo>
                  <a:cubicBezTo>
                    <a:pt x="1331" y="458"/>
                    <a:pt x="1387" y="500"/>
                    <a:pt x="1443" y="545"/>
                  </a:cubicBezTo>
                  <a:cubicBezTo>
                    <a:pt x="1426" y="550"/>
                    <a:pt x="1412" y="549"/>
                    <a:pt x="1394" y="553"/>
                  </a:cubicBezTo>
                  <a:cubicBezTo>
                    <a:pt x="1379" y="556"/>
                    <a:pt x="1364" y="558"/>
                    <a:pt x="1348" y="558"/>
                  </a:cubicBezTo>
                  <a:cubicBezTo>
                    <a:pt x="1336" y="559"/>
                    <a:pt x="1324" y="561"/>
                    <a:pt x="1313" y="563"/>
                  </a:cubicBezTo>
                  <a:cubicBezTo>
                    <a:pt x="1207" y="574"/>
                    <a:pt x="1111" y="583"/>
                    <a:pt x="1006" y="590"/>
                  </a:cubicBezTo>
                  <a:cubicBezTo>
                    <a:pt x="918" y="594"/>
                    <a:pt x="835" y="600"/>
                    <a:pt x="747" y="598"/>
                  </a:cubicBezTo>
                  <a:cubicBezTo>
                    <a:pt x="744" y="598"/>
                    <a:pt x="740" y="596"/>
                    <a:pt x="736" y="596"/>
                  </a:cubicBezTo>
                  <a:cubicBezTo>
                    <a:pt x="655" y="595"/>
                    <a:pt x="579" y="582"/>
                    <a:pt x="501" y="560"/>
                  </a:cubicBezTo>
                  <a:cubicBezTo>
                    <a:pt x="414" y="535"/>
                    <a:pt x="340" y="496"/>
                    <a:pt x="267" y="443"/>
                  </a:cubicBezTo>
                  <a:cubicBezTo>
                    <a:pt x="265" y="441"/>
                    <a:pt x="263" y="440"/>
                    <a:pt x="261" y="438"/>
                  </a:cubicBezTo>
                  <a:cubicBezTo>
                    <a:pt x="217" y="406"/>
                    <a:pt x="180" y="370"/>
                    <a:pt x="145" y="329"/>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49"/>
            <p:cNvSpPr/>
            <p:nvPr/>
          </p:nvSpPr>
          <p:spPr bwMode="auto">
            <a:xfrm>
              <a:off x="4885079" y="1773375"/>
              <a:ext cx="247487" cy="788148"/>
            </a:xfrm>
            <a:custGeom>
              <a:avLst/>
              <a:gdLst>
                <a:gd name="T0" fmla="*/ 0 w 324"/>
                <a:gd name="T1" fmla="*/ 0 h 1013"/>
                <a:gd name="T2" fmla="*/ 80 w 324"/>
                <a:gd name="T3" fmla="*/ 441 h 1013"/>
                <a:gd name="T4" fmla="*/ 82 w 324"/>
                <a:gd name="T5" fmla="*/ 544 h 1013"/>
                <a:gd name="T6" fmla="*/ 82 w 324"/>
                <a:gd name="T7" fmla="*/ 550 h 1013"/>
                <a:gd name="T8" fmla="*/ 105 w 324"/>
                <a:gd name="T9" fmla="*/ 681 h 1013"/>
                <a:gd name="T10" fmla="*/ 175 w 324"/>
                <a:gd name="T11" fmla="*/ 855 h 1013"/>
                <a:gd name="T12" fmla="*/ 181 w 324"/>
                <a:gd name="T13" fmla="*/ 865 h 1013"/>
                <a:gd name="T14" fmla="*/ 286 w 324"/>
                <a:gd name="T15" fmla="*/ 1013 h 1013"/>
                <a:gd name="T16" fmla="*/ 291 w 324"/>
                <a:gd name="T17" fmla="*/ 971 h 1013"/>
                <a:gd name="T18" fmla="*/ 295 w 324"/>
                <a:gd name="T19" fmla="*/ 933 h 1013"/>
                <a:gd name="T20" fmla="*/ 299 w 324"/>
                <a:gd name="T21" fmla="*/ 902 h 1013"/>
                <a:gd name="T22" fmla="*/ 317 w 324"/>
                <a:gd name="T23" fmla="*/ 642 h 1013"/>
                <a:gd name="T24" fmla="*/ 320 w 324"/>
                <a:gd name="T25" fmla="*/ 422 h 1013"/>
                <a:gd name="T26" fmla="*/ 319 w 324"/>
                <a:gd name="T27" fmla="*/ 412 h 1013"/>
                <a:gd name="T28" fmla="*/ 285 w 324"/>
                <a:gd name="T29" fmla="*/ 212 h 1013"/>
                <a:gd name="T30" fmla="*/ 182 w 324"/>
                <a:gd name="T31" fmla="*/ 15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4" h="1013">
                  <a:moveTo>
                    <a:pt x="0" y="0"/>
                  </a:moveTo>
                  <a:cubicBezTo>
                    <a:pt x="67" y="135"/>
                    <a:pt x="96" y="290"/>
                    <a:pt x="80" y="441"/>
                  </a:cubicBezTo>
                  <a:cubicBezTo>
                    <a:pt x="80" y="475"/>
                    <a:pt x="78" y="509"/>
                    <a:pt x="82" y="544"/>
                  </a:cubicBezTo>
                  <a:cubicBezTo>
                    <a:pt x="82" y="546"/>
                    <a:pt x="82" y="549"/>
                    <a:pt x="82" y="550"/>
                  </a:cubicBezTo>
                  <a:cubicBezTo>
                    <a:pt x="87" y="596"/>
                    <a:pt x="93" y="636"/>
                    <a:pt x="105" y="681"/>
                  </a:cubicBezTo>
                  <a:cubicBezTo>
                    <a:pt x="122" y="743"/>
                    <a:pt x="145" y="799"/>
                    <a:pt x="175" y="855"/>
                  </a:cubicBezTo>
                  <a:cubicBezTo>
                    <a:pt x="176" y="858"/>
                    <a:pt x="180" y="862"/>
                    <a:pt x="181" y="865"/>
                  </a:cubicBezTo>
                  <a:cubicBezTo>
                    <a:pt x="211" y="920"/>
                    <a:pt x="247" y="967"/>
                    <a:pt x="286" y="1013"/>
                  </a:cubicBezTo>
                  <a:cubicBezTo>
                    <a:pt x="290" y="999"/>
                    <a:pt x="289" y="987"/>
                    <a:pt x="291" y="971"/>
                  </a:cubicBezTo>
                  <a:cubicBezTo>
                    <a:pt x="294" y="959"/>
                    <a:pt x="295" y="946"/>
                    <a:pt x="295" y="933"/>
                  </a:cubicBezTo>
                  <a:cubicBezTo>
                    <a:pt x="296" y="922"/>
                    <a:pt x="298" y="912"/>
                    <a:pt x="299" y="902"/>
                  </a:cubicBezTo>
                  <a:cubicBezTo>
                    <a:pt x="307" y="813"/>
                    <a:pt x="313" y="731"/>
                    <a:pt x="317" y="642"/>
                  </a:cubicBezTo>
                  <a:cubicBezTo>
                    <a:pt x="320" y="566"/>
                    <a:pt x="324" y="496"/>
                    <a:pt x="320" y="422"/>
                  </a:cubicBezTo>
                  <a:cubicBezTo>
                    <a:pt x="320" y="418"/>
                    <a:pt x="319" y="415"/>
                    <a:pt x="319" y="412"/>
                  </a:cubicBezTo>
                  <a:cubicBezTo>
                    <a:pt x="316" y="343"/>
                    <a:pt x="304" y="279"/>
                    <a:pt x="285" y="212"/>
                  </a:cubicBezTo>
                  <a:cubicBezTo>
                    <a:pt x="262" y="140"/>
                    <a:pt x="228" y="77"/>
                    <a:pt x="182" y="15"/>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50"/>
            <p:cNvSpPr/>
            <p:nvPr/>
          </p:nvSpPr>
          <p:spPr bwMode="auto">
            <a:xfrm>
              <a:off x="4740122" y="1730255"/>
              <a:ext cx="314662" cy="846839"/>
            </a:xfrm>
            <a:custGeom>
              <a:avLst/>
              <a:gdLst>
                <a:gd name="T0" fmla="*/ 34 w 412"/>
                <a:gd name="T1" fmla="*/ 0 h 1089"/>
                <a:gd name="T2" fmla="*/ 14 w 412"/>
                <a:gd name="T3" fmla="*/ 230 h 1089"/>
                <a:gd name="T4" fmla="*/ 7 w 412"/>
                <a:gd name="T5" fmla="*/ 525 h 1089"/>
                <a:gd name="T6" fmla="*/ 9 w 412"/>
                <a:gd name="T7" fmla="*/ 530 h 1089"/>
                <a:gd name="T8" fmla="*/ 11 w 412"/>
                <a:gd name="T9" fmla="*/ 567 h 1089"/>
                <a:gd name="T10" fmla="*/ 18 w 412"/>
                <a:gd name="T11" fmla="*/ 603 h 1089"/>
                <a:gd name="T12" fmla="*/ 26 w 412"/>
                <a:gd name="T13" fmla="*/ 646 h 1089"/>
                <a:gd name="T14" fmla="*/ 30 w 412"/>
                <a:gd name="T15" fmla="*/ 657 h 1089"/>
                <a:gd name="T16" fmla="*/ 42 w 412"/>
                <a:gd name="T17" fmla="*/ 699 h 1089"/>
                <a:gd name="T18" fmla="*/ 56 w 412"/>
                <a:gd name="T19" fmla="*/ 737 h 1089"/>
                <a:gd name="T20" fmla="*/ 70 w 412"/>
                <a:gd name="T21" fmla="*/ 769 h 1089"/>
                <a:gd name="T22" fmla="*/ 107 w 412"/>
                <a:gd name="T23" fmla="*/ 837 h 1089"/>
                <a:gd name="T24" fmla="*/ 161 w 412"/>
                <a:gd name="T25" fmla="*/ 909 h 1089"/>
                <a:gd name="T26" fmla="*/ 258 w 412"/>
                <a:gd name="T27" fmla="*/ 1001 h 1089"/>
                <a:gd name="T28" fmla="*/ 294 w 412"/>
                <a:gd name="T29" fmla="*/ 1027 h 1089"/>
                <a:gd name="T30" fmla="*/ 300 w 412"/>
                <a:gd name="T31" fmla="*/ 1029 h 1089"/>
                <a:gd name="T32" fmla="*/ 412 w 412"/>
                <a:gd name="T33" fmla="*/ 1089 h 1089"/>
                <a:gd name="T34" fmla="*/ 287 w 412"/>
                <a:gd name="T35" fmla="*/ 865 h 1089"/>
                <a:gd name="T36" fmla="*/ 278 w 412"/>
                <a:gd name="T37" fmla="*/ 842 h 1089"/>
                <a:gd name="T38" fmla="*/ 242 w 412"/>
                <a:gd name="T39" fmla="*/ 680 h 1089"/>
                <a:gd name="T40" fmla="*/ 236 w 412"/>
                <a:gd name="T41" fmla="*/ 593 h 1089"/>
                <a:gd name="T42" fmla="*/ 249 w 412"/>
                <a:gd name="T43" fmla="*/ 443 h 1089"/>
                <a:gd name="T44" fmla="*/ 249 w 412"/>
                <a:gd name="T45" fmla="*/ 431 h 1089"/>
                <a:gd name="T46" fmla="*/ 247 w 412"/>
                <a:gd name="T47" fmla="*/ 282 h 1089"/>
                <a:gd name="T48" fmla="*/ 248 w 412"/>
                <a:gd name="T49" fmla="*/ 276 h 1089"/>
                <a:gd name="T50" fmla="*/ 240 w 412"/>
                <a:gd name="T51" fmla="*/ 224 h 1089"/>
                <a:gd name="T52" fmla="*/ 233 w 412"/>
                <a:gd name="T53" fmla="*/ 190 h 1089"/>
                <a:gd name="T54" fmla="*/ 231 w 412"/>
                <a:gd name="T55" fmla="*/ 184 h 1089"/>
                <a:gd name="T56" fmla="*/ 189 w 412"/>
                <a:gd name="T57" fmla="*/ 56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2" h="1089">
                  <a:moveTo>
                    <a:pt x="34" y="0"/>
                  </a:moveTo>
                  <a:cubicBezTo>
                    <a:pt x="26" y="79"/>
                    <a:pt x="20" y="152"/>
                    <a:pt x="14" y="230"/>
                  </a:cubicBezTo>
                  <a:cubicBezTo>
                    <a:pt x="7" y="331"/>
                    <a:pt x="0" y="424"/>
                    <a:pt x="7" y="525"/>
                  </a:cubicBezTo>
                  <a:cubicBezTo>
                    <a:pt x="7" y="526"/>
                    <a:pt x="9" y="528"/>
                    <a:pt x="9" y="530"/>
                  </a:cubicBezTo>
                  <a:cubicBezTo>
                    <a:pt x="10" y="542"/>
                    <a:pt x="11" y="554"/>
                    <a:pt x="11" y="567"/>
                  </a:cubicBezTo>
                  <a:cubicBezTo>
                    <a:pt x="14" y="579"/>
                    <a:pt x="15" y="591"/>
                    <a:pt x="18" y="603"/>
                  </a:cubicBezTo>
                  <a:cubicBezTo>
                    <a:pt x="21" y="618"/>
                    <a:pt x="22" y="632"/>
                    <a:pt x="26" y="646"/>
                  </a:cubicBezTo>
                  <a:cubicBezTo>
                    <a:pt x="28" y="649"/>
                    <a:pt x="29" y="653"/>
                    <a:pt x="30" y="657"/>
                  </a:cubicBezTo>
                  <a:cubicBezTo>
                    <a:pt x="33" y="672"/>
                    <a:pt x="36" y="685"/>
                    <a:pt x="42" y="699"/>
                  </a:cubicBezTo>
                  <a:cubicBezTo>
                    <a:pt x="48" y="712"/>
                    <a:pt x="50" y="725"/>
                    <a:pt x="56" y="737"/>
                  </a:cubicBezTo>
                  <a:cubicBezTo>
                    <a:pt x="62" y="748"/>
                    <a:pt x="66" y="758"/>
                    <a:pt x="70" y="769"/>
                  </a:cubicBezTo>
                  <a:cubicBezTo>
                    <a:pt x="81" y="793"/>
                    <a:pt x="94" y="814"/>
                    <a:pt x="107" y="837"/>
                  </a:cubicBezTo>
                  <a:cubicBezTo>
                    <a:pt x="124" y="863"/>
                    <a:pt x="142" y="885"/>
                    <a:pt x="161" y="909"/>
                  </a:cubicBezTo>
                  <a:cubicBezTo>
                    <a:pt x="191" y="943"/>
                    <a:pt x="221" y="973"/>
                    <a:pt x="258" y="1001"/>
                  </a:cubicBezTo>
                  <a:cubicBezTo>
                    <a:pt x="270" y="1010"/>
                    <a:pt x="282" y="1018"/>
                    <a:pt x="294" y="1027"/>
                  </a:cubicBezTo>
                  <a:cubicBezTo>
                    <a:pt x="296" y="1028"/>
                    <a:pt x="298" y="1027"/>
                    <a:pt x="300" y="1029"/>
                  </a:cubicBezTo>
                  <a:cubicBezTo>
                    <a:pt x="335" y="1054"/>
                    <a:pt x="373" y="1072"/>
                    <a:pt x="412" y="1089"/>
                  </a:cubicBezTo>
                  <a:cubicBezTo>
                    <a:pt x="360" y="1021"/>
                    <a:pt x="318" y="946"/>
                    <a:pt x="287" y="865"/>
                  </a:cubicBezTo>
                  <a:cubicBezTo>
                    <a:pt x="284" y="857"/>
                    <a:pt x="281" y="849"/>
                    <a:pt x="278" y="842"/>
                  </a:cubicBezTo>
                  <a:cubicBezTo>
                    <a:pt x="261" y="789"/>
                    <a:pt x="250" y="737"/>
                    <a:pt x="242" y="680"/>
                  </a:cubicBezTo>
                  <a:cubicBezTo>
                    <a:pt x="238" y="651"/>
                    <a:pt x="236" y="623"/>
                    <a:pt x="236" y="593"/>
                  </a:cubicBezTo>
                  <a:cubicBezTo>
                    <a:pt x="236" y="542"/>
                    <a:pt x="241" y="496"/>
                    <a:pt x="249" y="443"/>
                  </a:cubicBezTo>
                  <a:cubicBezTo>
                    <a:pt x="249" y="439"/>
                    <a:pt x="248" y="436"/>
                    <a:pt x="249" y="431"/>
                  </a:cubicBezTo>
                  <a:cubicBezTo>
                    <a:pt x="254" y="380"/>
                    <a:pt x="254" y="333"/>
                    <a:pt x="247" y="282"/>
                  </a:cubicBezTo>
                  <a:cubicBezTo>
                    <a:pt x="247" y="280"/>
                    <a:pt x="248" y="278"/>
                    <a:pt x="248" y="276"/>
                  </a:cubicBezTo>
                  <a:cubicBezTo>
                    <a:pt x="246" y="258"/>
                    <a:pt x="244" y="242"/>
                    <a:pt x="240" y="224"/>
                  </a:cubicBezTo>
                  <a:cubicBezTo>
                    <a:pt x="238" y="212"/>
                    <a:pt x="235" y="201"/>
                    <a:pt x="233" y="190"/>
                  </a:cubicBezTo>
                  <a:cubicBezTo>
                    <a:pt x="232" y="188"/>
                    <a:pt x="232" y="187"/>
                    <a:pt x="231" y="184"/>
                  </a:cubicBezTo>
                  <a:cubicBezTo>
                    <a:pt x="221" y="138"/>
                    <a:pt x="207" y="97"/>
                    <a:pt x="189" y="56"/>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51"/>
            <p:cNvSpPr/>
            <p:nvPr/>
          </p:nvSpPr>
          <p:spPr bwMode="auto">
            <a:xfrm>
              <a:off x="3883344" y="2343523"/>
              <a:ext cx="794317" cy="330591"/>
            </a:xfrm>
            <a:custGeom>
              <a:avLst/>
              <a:gdLst>
                <a:gd name="T0" fmla="*/ 103 w 1039"/>
                <a:gd name="T1" fmla="*/ 234 h 425"/>
                <a:gd name="T2" fmla="*/ 89 w 1039"/>
                <a:gd name="T3" fmla="*/ 217 h 425"/>
                <a:gd name="T4" fmla="*/ 45 w 1039"/>
                <a:gd name="T5" fmla="*/ 154 h 425"/>
                <a:gd name="T6" fmla="*/ 0 w 1039"/>
                <a:gd name="T7" fmla="*/ 53 h 425"/>
                <a:gd name="T8" fmla="*/ 125 w 1039"/>
                <a:gd name="T9" fmla="*/ 34 h 425"/>
                <a:gd name="T10" fmla="*/ 316 w 1039"/>
                <a:gd name="T11" fmla="*/ 14 h 425"/>
                <a:gd name="T12" fmla="*/ 562 w 1039"/>
                <a:gd name="T13" fmla="*/ 4 h 425"/>
                <a:gd name="T14" fmla="*/ 566 w 1039"/>
                <a:gd name="T15" fmla="*/ 5 h 425"/>
                <a:gd name="T16" fmla="*/ 597 w 1039"/>
                <a:gd name="T17" fmla="*/ 7 h 425"/>
                <a:gd name="T18" fmla="*/ 628 w 1039"/>
                <a:gd name="T19" fmla="*/ 12 h 425"/>
                <a:gd name="T20" fmla="*/ 664 w 1039"/>
                <a:gd name="T21" fmla="*/ 18 h 425"/>
                <a:gd name="T22" fmla="*/ 673 w 1039"/>
                <a:gd name="T23" fmla="*/ 22 h 425"/>
                <a:gd name="T24" fmla="*/ 709 w 1039"/>
                <a:gd name="T25" fmla="*/ 31 h 425"/>
                <a:gd name="T26" fmla="*/ 740 w 1039"/>
                <a:gd name="T27" fmla="*/ 42 h 425"/>
                <a:gd name="T28" fmla="*/ 767 w 1039"/>
                <a:gd name="T29" fmla="*/ 53 h 425"/>
                <a:gd name="T30" fmla="*/ 824 w 1039"/>
                <a:gd name="T31" fmla="*/ 83 h 425"/>
                <a:gd name="T32" fmla="*/ 885 w 1039"/>
                <a:gd name="T33" fmla="*/ 127 h 425"/>
                <a:gd name="T34" fmla="*/ 963 w 1039"/>
                <a:gd name="T35" fmla="*/ 206 h 425"/>
                <a:gd name="T36" fmla="*/ 985 w 1039"/>
                <a:gd name="T37" fmla="*/ 236 h 425"/>
                <a:gd name="T38" fmla="*/ 987 w 1039"/>
                <a:gd name="T39" fmla="*/ 241 h 425"/>
                <a:gd name="T40" fmla="*/ 1039 w 1039"/>
                <a:gd name="T41" fmla="*/ 334 h 425"/>
                <a:gd name="T42" fmla="*/ 850 w 1039"/>
                <a:gd name="T43" fmla="*/ 233 h 425"/>
                <a:gd name="T44" fmla="*/ 831 w 1039"/>
                <a:gd name="T45" fmla="*/ 226 h 425"/>
                <a:gd name="T46" fmla="*/ 696 w 1039"/>
                <a:gd name="T47" fmla="*/ 198 h 425"/>
                <a:gd name="T48" fmla="*/ 623 w 1039"/>
                <a:gd name="T49" fmla="*/ 194 h 425"/>
                <a:gd name="T50" fmla="*/ 498 w 1039"/>
                <a:gd name="T51" fmla="*/ 207 h 425"/>
                <a:gd name="T52" fmla="*/ 488 w 1039"/>
                <a:gd name="T53" fmla="*/ 207 h 425"/>
                <a:gd name="T54" fmla="*/ 363 w 1039"/>
                <a:gd name="T55" fmla="*/ 208 h 425"/>
                <a:gd name="T56" fmla="*/ 358 w 1039"/>
                <a:gd name="T57" fmla="*/ 209 h 425"/>
                <a:gd name="T58" fmla="*/ 315 w 1039"/>
                <a:gd name="T59" fmla="*/ 203 h 425"/>
                <a:gd name="T60" fmla="*/ 286 w 1039"/>
                <a:gd name="T61" fmla="*/ 198 h 425"/>
                <a:gd name="T62" fmla="*/ 282 w 1039"/>
                <a:gd name="T63" fmla="*/ 196 h 425"/>
                <a:gd name="T64" fmla="*/ 174 w 1039"/>
                <a:gd name="T65" fmla="*/ 163 h 425"/>
                <a:gd name="T66" fmla="*/ 543 w 1039"/>
                <a:gd name="T67" fmla="*/ 223 h 425"/>
                <a:gd name="T68" fmla="*/ 629 w 1039"/>
                <a:gd name="T69" fmla="*/ 223 h 425"/>
                <a:gd name="T70" fmla="*/ 634 w 1039"/>
                <a:gd name="T71" fmla="*/ 223 h 425"/>
                <a:gd name="T72" fmla="*/ 743 w 1039"/>
                <a:gd name="T73" fmla="*/ 240 h 425"/>
                <a:gd name="T74" fmla="*/ 890 w 1039"/>
                <a:gd name="T75" fmla="*/ 296 h 425"/>
                <a:gd name="T76" fmla="*/ 898 w 1039"/>
                <a:gd name="T77" fmla="*/ 301 h 425"/>
                <a:gd name="T78" fmla="*/ 1024 w 1039"/>
                <a:gd name="T79" fmla="*/ 387 h 425"/>
                <a:gd name="T80" fmla="*/ 989 w 1039"/>
                <a:gd name="T81" fmla="*/ 392 h 425"/>
                <a:gd name="T82" fmla="*/ 956 w 1039"/>
                <a:gd name="T83" fmla="*/ 395 h 425"/>
                <a:gd name="T84" fmla="*/ 931 w 1039"/>
                <a:gd name="T85" fmla="*/ 399 h 425"/>
                <a:gd name="T86" fmla="*/ 714 w 1039"/>
                <a:gd name="T87" fmla="*/ 418 h 425"/>
                <a:gd name="T88" fmla="*/ 530 w 1039"/>
                <a:gd name="T89" fmla="*/ 424 h 425"/>
                <a:gd name="T90" fmla="*/ 522 w 1039"/>
                <a:gd name="T91" fmla="*/ 422 h 425"/>
                <a:gd name="T92" fmla="*/ 355 w 1039"/>
                <a:gd name="T93" fmla="*/ 397 h 425"/>
                <a:gd name="T94" fmla="*/ 189 w 1039"/>
                <a:gd name="T95" fmla="*/ 314 h 425"/>
                <a:gd name="T96" fmla="*/ 185 w 1039"/>
                <a:gd name="T97" fmla="*/ 310 h 425"/>
                <a:gd name="T98" fmla="*/ 103 w 1039"/>
                <a:gd name="T99" fmla="*/ 2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9" h="425">
                  <a:moveTo>
                    <a:pt x="103" y="234"/>
                  </a:moveTo>
                  <a:cubicBezTo>
                    <a:pt x="99" y="228"/>
                    <a:pt x="93" y="223"/>
                    <a:pt x="89" y="217"/>
                  </a:cubicBezTo>
                  <a:cubicBezTo>
                    <a:pt x="72" y="197"/>
                    <a:pt x="59" y="176"/>
                    <a:pt x="45" y="154"/>
                  </a:cubicBezTo>
                  <a:cubicBezTo>
                    <a:pt x="27" y="121"/>
                    <a:pt x="12" y="88"/>
                    <a:pt x="0" y="53"/>
                  </a:cubicBezTo>
                  <a:cubicBezTo>
                    <a:pt x="41" y="45"/>
                    <a:pt x="81" y="40"/>
                    <a:pt x="125" y="34"/>
                  </a:cubicBezTo>
                  <a:cubicBezTo>
                    <a:pt x="191" y="26"/>
                    <a:pt x="251" y="20"/>
                    <a:pt x="316" y="14"/>
                  </a:cubicBezTo>
                  <a:cubicBezTo>
                    <a:pt x="401" y="7"/>
                    <a:pt x="478" y="0"/>
                    <a:pt x="562" y="4"/>
                  </a:cubicBezTo>
                  <a:cubicBezTo>
                    <a:pt x="564" y="4"/>
                    <a:pt x="565" y="5"/>
                    <a:pt x="566" y="5"/>
                  </a:cubicBezTo>
                  <a:cubicBezTo>
                    <a:pt x="577" y="6"/>
                    <a:pt x="587" y="7"/>
                    <a:pt x="597" y="7"/>
                  </a:cubicBezTo>
                  <a:cubicBezTo>
                    <a:pt x="608" y="9"/>
                    <a:pt x="618" y="10"/>
                    <a:pt x="628" y="12"/>
                  </a:cubicBezTo>
                  <a:cubicBezTo>
                    <a:pt x="641" y="14"/>
                    <a:pt x="652" y="15"/>
                    <a:pt x="664" y="18"/>
                  </a:cubicBezTo>
                  <a:cubicBezTo>
                    <a:pt x="667" y="20"/>
                    <a:pt x="669" y="21"/>
                    <a:pt x="673" y="22"/>
                  </a:cubicBezTo>
                  <a:cubicBezTo>
                    <a:pt x="686" y="23"/>
                    <a:pt x="697" y="26"/>
                    <a:pt x="709" y="31"/>
                  </a:cubicBezTo>
                  <a:cubicBezTo>
                    <a:pt x="719" y="36"/>
                    <a:pt x="730" y="37"/>
                    <a:pt x="740" y="42"/>
                  </a:cubicBezTo>
                  <a:cubicBezTo>
                    <a:pt x="749" y="46"/>
                    <a:pt x="758" y="50"/>
                    <a:pt x="767" y="53"/>
                  </a:cubicBezTo>
                  <a:cubicBezTo>
                    <a:pt x="787" y="62"/>
                    <a:pt x="805" y="72"/>
                    <a:pt x="824" y="83"/>
                  </a:cubicBezTo>
                  <a:cubicBezTo>
                    <a:pt x="846" y="97"/>
                    <a:pt x="865" y="111"/>
                    <a:pt x="885" y="127"/>
                  </a:cubicBezTo>
                  <a:cubicBezTo>
                    <a:pt x="914" y="151"/>
                    <a:pt x="939" y="176"/>
                    <a:pt x="963" y="206"/>
                  </a:cubicBezTo>
                  <a:cubicBezTo>
                    <a:pt x="971" y="216"/>
                    <a:pt x="978" y="226"/>
                    <a:pt x="985" y="236"/>
                  </a:cubicBezTo>
                  <a:cubicBezTo>
                    <a:pt x="987" y="238"/>
                    <a:pt x="986" y="240"/>
                    <a:pt x="987" y="241"/>
                  </a:cubicBezTo>
                  <a:cubicBezTo>
                    <a:pt x="1009" y="270"/>
                    <a:pt x="1024" y="302"/>
                    <a:pt x="1039" y="334"/>
                  </a:cubicBezTo>
                  <a:cubicBezTo>
                    <a:pt x="982" y="291"/>
                    <a:pt x="918" y="257"/>
                    <a:pt x="850" y="233"/>
                  </a:cubicBezTo>
                  <a:cubicBezTo>
                    <a:pt x="844" y="231"/>
                    <a:pt x="837" y="228"/>
                    <a:pt x="831" y="226"/>
                  </a:cubicBezTo>
                  <a:cubicBezTo>
                    <a:pt x="786" y="212"/>
                    <a:pt x="743" y="203"/>
                    <a:pt x="696" y="198"/>
                  </a:cubicBezTo>
                  <a:cubicBezTo>
                    <a:pt x="671" y="195"/>
                    <a:pt x="648" y="194"/>
                    <a:pt x="623" y="194"/>
                  </a:cubicBezTo>
                  <a:cubicBezTo>
                    <a:pt x="580" y="194"/>
                    <a:pt x="541" y="200"/>
                    <a:pt x="498" y="207"/>
                  </a:cubicBezTo>
                  <a:cubicBezTo>
                    <a:pt x="494" y="207"/>
                    <a:pt x="491" y="206"/>
                    <a:pt x="488" y="207"/>
                  </a:cubicBezTo>
                  <a:cubicBezTo>
                    <a:pt x="445" y="212"/>
                    <a:pt x="406" y="213"/>
                    <a:pt x="363" y="208"/>
                  </a:cubicBezTo>
                  <a:cubicBezTo>
                    <a:pt x="362" y="208"/>
                    <a:pt x="360" y="209"/>
                    <a:pt x="358" y="209"/>
                  </a:cubicBezTo>
                  <a:cubicBezTo>
                    <a:pt x="343" y="207"/>
                    <a:pt x="330" y="205"/>
                    <a:pt x="315" y="203"/>
                  </a:cubicBezTo>
                  <a:cubicBezTo>
                    <a:pt x="305" y="201"/>
                    <a:pt x="296" y="199"/>
                    <a:pt x="286" y="198"/>
                  </a:cubicBezTo>
                  <a:cubicBezTo>
                    <a:pt x="284" y="197"/>
                    <a:pt x="284" y="196"/>
                    <a:pt x="282" y="196"/>
                  </a:cubicBezTo>
                  <a:cubicBezTo>
                    <a:pt x="243" y="188"/>
                    <a:pt x="209" y="177"/>
                    <a:pt x="174" y="163"/>
                  </a:cubicBezTo>
                  <a:cubicBezTo>
                    <a:pt x="288" y="217"/>
                    <a:pt x="418" y="238"/>
                    <a:pt x="543" y="223"/>
                  </a:cubicBezTo>
                  <a:cubicBezTo>
                    <a:pt x="572" y="223"/>
                    <a:pt x="600" y="220"/>
                    <a:pt x="629" y="223"/>
                  </a:cubicBezTo>
                  <a:cubicBezTo>
                    <a:pt x="631" y="223"/>
                    <a:pt x="633" y="223"/>
                    <a:pt x="634" y="223"/>
                  </a:cubicBezTo>
                  <a:cubicBezTo>
                    <a:pt x="673" y="227"/>
                    <a:pt x="706" y="231"/>
                    <a:pt x="743" y="240"/>
                  </a:cubicBezTo>
                  <a:cubicBezTo>
                    <a:pt x="796" y="254"/>
                    <a:pt x="842" y="272"/>
                    <a:pt x="890" y="296"/>
                  </a:cubicBezTo>
                  <a:cubicBezTo>
                    <a:pt x="893" y="297"/>
                    <a:pt x="895" y="300"/>
                    <a:pt x="898" y="301"/>
                  </a:cubicBezTo>
                  <a:cubicBezTo>
                    <a:pt x="944" y="325"/>
                    <a:pt x="984" y="355"/>
                    <a:pt x="1024" y="387"/>
                  </a:cubicBezTo>
                  <a:cubicBezTo>
                    <a:pt x="1012" y="390"/>
                    <a:pt x="1002" y="390"/>
                    <a:pt x="989" y="392"/>
                  </a:cubicBezTo>
                  <a:cubicBezTo>
                    <a:pt x="978" y="394"/>
                    <a:pt x="967" y="395"/>
                    <a:pt x="956" y="395"/>
                  </a:cubicBezTo>
                  <a:cubicBezTo>
                    <a:pt x="948" y="396"/>
                    <a:pt x="939" y="398"/>
                    <a:pt x="931" y="399"/>
                  </a:cubicBezTo>
                  <a:cubicBezTo>
                    <a:pt x="856" y="407"/>
                    <a:pt x="788" y="413"/>
                    <a:pt x="714" y="418"/>
                  </a:cubicBezTo>
                  <a:cubicBezTo>
                    <a:pt x="651" y="421"/>
                    <a:pt x="593" y="425"/>
                    <a:pt x="530" y="424"/>
                  </a:cubicBezTo>
                  <a:cubicBezTo>
                    <a:pt x="528" y="424"/>
                    <a:pt x="525" y="422"/>
                    <a:pt x="522" y="422"/>
                  </a:cubicBezTo>
                  <a:cubicBezTo>
                    <a:pt x="464" y="422"/>
                    <a:pt x="411" y="412"/>
                    <a:pt x="355" y="397"/>
                  </a:cubicBezTo>
                  <a:cubicBezTo>
                    <a:pt x="294" y="379"/>
                    <a:pt x="241" y="352"/>
                    <a:pt x="189" y="314"/>
                  </a:cubicBezTo>
                  <a:cubicBezTo>
                    <a:pt x="188" y="313"/>
                    <a:pt x="187" y="312"/>
                    <a:pt x="185" y="310"/>
                  </a:cubicBezTo>
                  <a:cubicBezTo>
                    <a:pt x="154" y="288"/>
                    <a:pt x="128" y="262"/>
                    <a:pt x="103" y="234"/>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52"/>
            <p:cNvSpPr/>
            <p:nvPr/>
          </p:nvSpPr>
          <p:spPr bwMode="auto">
            <a:xfrm>
              <a:off x="4538596" y="1714682"/>
              <a:ext cx="175597" cy="559368"/>
            </a:xfrm>
            <a:custGeom>
              <a:avLst/>
              <a:gdLst>
                <a:gd name="T0" fmla="*/ 0 w 230"/>
                <a:gd name="T1" fmla="*/ 0 h 719"/>
                <a:gd name="T2" fmla="*/ 57 w 230"/>
                <a:gd name="T3" fmla="*/ 313 h 719"/>
                <a:gd name="T4" fmla="*/ 59 w 230"/>
                <a:gd name="T5" fmla="*/ 387 h 719"/>
                <a:gd name="T6" fmla="*/ 58 w 230"/>
                <a:gd name="T7" fmla="*/ 391 h 719"/>
                <a:gd name="T8" fmla="*/ 75 w 230"/>
                <a:gd name="T9" fmla="*/ 483 h 719"/>
                <a:gd name="T10" fmla="*/ 124 w 230"/>
                <a:gd name="T11" fmla="*/ 607 h 719"/>
                <a:gd name="T12" fmla="*/ 129 w 230"/>
                <a:gd name="T13" fmla="*/ 614 h 719"/>
                <a:gd name="T14" fmla="*/ 203 w 230"/>
                <a:gd name="T15" fmla="*/ 719 h 719"/>
                <a:gd name="T16" fmla="*/ 207 w 230"/>
                <a:gd name="T17" fmla="*/ 690 h 719"/>
                <a:gd name="T18" fmla="*/ 210 w 230"/>
                <a:gd name="T19" fmla="*/ 662 h 719"/>
                <a:gd name="T20" fmla="*/ 212 w 230"/>
                <a:gd name="T21" fmla="*/ 641 h 719"/>
                <a:gd name="T22" fmla="*/ 225 w 230"/>
                <a:gd name="T23" fmla="*/ 456 h 719"/>
                <a:gd name="T24" fmla="*/ 227 w 230"/>
                <a:gd name="T25" fmla="*/ 300 h 719"/>
                <a:gd name="T26" fmla="*/ 226 w 230"/>
                <a:gd name="T27" fmla="*/ 293 h 719"/>
                <a:gd name="T28" fmla="*/ 202 w 230"/>
                <a:gd name="T29" fmla="*/ 151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0" h="719">
                  <a:moveTo>
                    <a:pt x="0" y="0"/>
                  </a:moveTo>
                  <a:cubicBezTo>
                    <a:pt x="48" y="97"/>
                    <a:pt x="68" y="207"/>
                    <a:pt x="57" y="313"/>
                  </a:cubicBezTo>
                  <a:cubicBezTo>
                    <a:pt x="57" y="338"/>
                    <a:pt x="55" y="362"/>
                    <a:pt x="59" y="387"/>
                  </a:cubicBezTo>
                  <a:cubicBezTo>
                    <a:pt x="59" y="388"/>
                    <a:pt x="58" y="390"/>
                    <a:pt x="58" y="391"/>
                  </a:cubicBezTo>
                  <a:cubicBezTo>
                    <a:pt x="62" y="423"/>
                    <a:pt x="66" y="452"/>
                    <a:pt x="75" y="483"/>
                  </a:cubicBezTo>
                  <a:cubicBezTo>
                    <a:pt x="87" y="528"/>
                    <a:pt x="103" y="567"/>
                    <a:pt x="124" y="607"/>
                  </a:cubicBezTo>
                  <a:cubicBezTo>
                    <a:pt x="125" y="609"/>
                    <a:pt x="128" y="612"/>
                    <a:pt x="129" y="614"/>
                  </a:cubicBezTo>
                  <a:cubicBezTo>
                    <a:pt x="149" y="653"/>
                    <a:pt x="175" y="686"/>
                    <a:pt x="203" y="719"/>
                  </a:cubicBezTo>
                  <a:cubicBezTo>
                    <a:pt x="206" y="709"/>
                    <a:pt x="205" y="701"/>
                    <a:pt x="207" y="690"/>
                  </a:cubicBezTo>
                  <a:cubicBezTo>
                    <a:pt x="209" y="681"/>
                    <a:pt x="210" y="672"/>
                    <a:pt x="210" y="662"/>
                  </a:cubicBezTo>
                  <a:cubicBezTo>
                    <a:pt x="210" y="655"/>
                    <a:pt x="211" y="648"/>
                    <a:pt x="212" y="641"/>
                  </a:cubicBezTo>
                  <a:cubicBezTo>
                    <a:pt x="218" y="577"/>
                    <a:pt x="222" y="519"/>
                    <a:pt x="225" y="456"/>
                  </a:cubicBezTo>
                  <a:cubicBezTo>
                    <a:pt x="227" y="402"/>
                    <a:pt x="230" y="353"/>
                    <a:pt x="227" y="300"/>
                  </a:cubicBezTo>
                  <a:cubicBezTo>
                    <a:pt x="227" y="297"/>
                    <a:pt x="226" y="295"/>
                    <a:pt x="226" y="293"/>
                  </a:cubicBezTo>
                  <a:cubicBezTo>
                    <a:pt x="225" y="244"/>
                    <a:pt x="216" y="198"/>
                    <a:pt x="202" y="151"/>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53"/>
            <p:cNvSpPr/>
            <p:nvPr/>
          </p:nvSpPr>
          <p:spPr bwMode="auto">
            <a:xfrm>
              <a:off x="4436065" y="1810507"/>
              <a:ext cx="222739" cy="474326"/>
            </a:xfrm>
            <a:custGeom>
              <a:avLst/>
              <a:gdLst>
                <a:gd name="T0" fmla="*/ 10 w 292"/>
                <a:gd name="T1" fmla="*/ 0 h 609"/>
                <a:gd name="T2" fmla="*/ 5 w 292"/>
                <a:gd name="T3" fmla="*/ 209 h 609"/>
                <a:gd name="T4" fmla="*/ 6 w 292"/>
                <a:gd name="T5" fmla="*/ 213 h 609"/>
                <a:gd name="T6" fmla="*/ 8 w 292"/>
                <a:gd name="T7" fmla="*/ 239 h 609"/>
                <a:gd name="T8" fmla="*/ 13 w 292"/>
                <a:gd name="T9" fmla="*/ 265 h 609"/>
                <a:gd name="T10" fmla="*/ 19 w 292"/>
                <a:gd name="T11" fmla="*/ 295 h 609"/>
                <a:gd name="T12" fmla="*/ 22 w 292"/>
                <a:gd name="T13" fmla="*/ 303 h 609"/>
                <a:gd name="T14" fmla="*/ 30 w 292"/>
                <a:gd name="T15" fmla="*/ 333 h 609"/>
                <a:gd name="T16" fmla="*/ 40 w 292"/>
                <a:gd name="T17" fmla="*/ 360 h 609"/>
                <a:gd name="T18" fmla="*/ 50 w 292"/>
                <a:gd name="T19" fmla="*/ 382 h 609"/>
                <a:gd name="T20" fmla="*/ 76 w 292"/>
                <a:gd name="T21" fmla="*/ 430 h 609"/>
                <a:gd name="T22" fmla="*/ 114 w 292"/>
                <a:gd name="T23" fmla="*/ 481 h 609"/>
                <a:gd name="T24" fmla="*/ 183 w 292"/>
                <a:gd name="T25" fmla="*/ 547 h 609"/>
                <a:gd name="T26" fmla="*/ 209 w 292"/>
                <a:gd name="T27" fmla="*/ 565 h 609"/>
                <a:gd name="T28" fmla="*/ 213 w 292"/>
                <a:gd name="T29" fmla="*/ 567 h 609"/>
                <a:gd name="T30" fmla="*/ 292 w 292"/>
                <a:gd name="T31" fmla="*/ 609 h 609"/>
                <a:gd name="T32" fmla="*/ 204 w 292"/>
                <a:gd name="T33" fmla="*/ 450 h 609"/>
                <a:gd name="T34" fmla="*/ 198 w 292"/>
                <a:gd name="T35" fmla="*/ 434 h 609"/>
                <a:gd name="T36" fmla="*/ 172 w 292"/>
                <a:gd name="T37" fmla="*/ 319 h 609"/>
                <a:gd name="T38" fmla="*/ 167 w 292"/>
                <a:gd name="T39" fmla="*/ 258 h 609"/>
                <a:gd name="T40" fmla="*/ 176 w 292"/>
                <a:gd name="T41" fmla="*/ 151 h 609"/>
                <a:gd name="T42" fmla="*/ 176 w 292"/>
                <a:gd name="T43" fmla="*/ 143 h 609"/>
                <a:gd name="T44" fmla="*/ 175 w 292"/>
                <a:gd name="T45" fmla="*/ 37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2" h="609">
                  <a:moveTo>
                    <a:pt x="10" y="0"/>
                  </a:moveTo>
                  <a:cubicBezTo>
                    <a:pt x="5" y="72"/>
                    <a:pt x="0" y="137"/>
                    <a:pt x="5" y="209"/>
                  </a:cubicBezTo>
                  <a:cubicBezTo>
                    <a:pt x="5" y="210"/>
                    <a:pt x="6" y="211"/>
                    <a:pt x="6" y="213"/>
                  </a:cubicBezTo>
                  <a:cubicBezTo>
                    <a:pt x="7" y="221"/>
                    <a:pt x="8" y="230"/>
                    <a:pt x="8" y="239"/>
                  </a:cubicBezTo>
                  <a:cubicBezTo>
                    <a:pt x="10" y="247"/>
                    <a:pt x="11" y="256"/>
                    <a:pt x="13" y="265"/>
                  </a:cubicBezTo>
                  <a:cubicBezTo>
                    <a:pt x="15" y="275"/>
                    <a:pt x="16" y="285"/>
                    <a:pt x="19" y="295"/>
                  </a:cubicBezTo>
                  <a:cubicBezTo>
                    <a:pt x="20" y="298"/>
                    <a:pt x="21" y="300"/>
                    <a:pt x="22" y="303"/>
                  </a:cubicBezTo>
                  <a:cubicBezTo>
                    <a:pt x="23" y="314"/>
                    <a:pt x="26" y="323"/>
                    <a:pt x="30" y="333"/>
                  </a:cubicBezTo>
                  <a:cubicBezTo>
                    <a:pt x="34" y="342"/>
                    <a:pt x="35" y="351"/>
                    <a:pt x="40" y="360"/>
                  </a:cubicBezTo>
                  <a:cubicBezTo>
                    <a:pt x="44" y="367"/>
                    <a:pt x="47" y="375"/>
                    <a:pt x="50" y="382"/>
                  </a:cubicBezTo>
                  <a:cubicBezTo>
                    <a:pt x="57" y="399"/>
                    <a:pt x="67" y="414"/>
                    <a:pt x="76" y="430"/>
                  </a:cubicBezTo>
                  <a:cubicBezTo>
                    <a:pt x="88" y="449"/>
                    <a:pt x="101" y="465"/>
                    <a:pt x="114" y="481"/>
                  </a:cubicBezTo>
                  <a:cubicBezTo>
                    <a:pt x="135" y="506"/>
                    <a:pt x="157" y="527"/>
                    <a:pt x="183" y="547"/>
                  </a:cubicBezTo>
                  <a:cubicBezTo>
                    <a:pt x="192" y="553"/>
                    <a:pt x="200" y="559"/>
                    <a:pt x="209" y="565"/>
                  </a:cubicBezTo>
                  <a:cubicBezTo>
                    <a:pt x="210" y="566"/>
                    <a:pt x="212" y="566"/>
                    <a:pt x="213" y="567"/>
                  </a:cubicBezTo>
                  <a:cubicBezTo>
                    <a:pt x="238" y="585"/>
                    <a:pt x="265" y="597"/>
                    <a:pt x="292" y="609"/>
                  </a:cubicBezTo>
                  <a:cubicBezTo>
                    <a:pt x="255" y="561"/>
                    <a:pt x="226" y="508"/>
                    <a:pt x="204" y="450"/>
                  </a:cubicBezTo>
                  <a:cubicBezTo>
                    <a:pt x="202" y="445"/>
                    <a:pt x="199" y="439"/>
                    <a:pt x="198" y="434"/>
                  </a:cubicBezTo>
                  <a:cubicBezTo>
                    <a:pt x="185" y="396"/>
                    <a:pt x="177" y="360"/>
                    <a:pt x="172" y="319"/>
                  </a:cubicBezTo>
                  <a:cubicBezTo>
                    <a:pt x="169" y="299"/>
                    <a:pt x="168" y="279"/>
                    <a:pt x="167" y="258"/>
                  </a:cubicBezTo>
                  <a:cubicBezTo>
                    <a:pt x="167" y="222"/>
                    <a:pt x="171" y="188"/>
                    <a:pt x="176" y="151"/>
                  </a:cubicBezTo>
                  <a:cubicBezTo>
                    <a:pt x="177" y="148"/>
                    <a:pt x="176" y="146"/>
                    <a:pt x="176" y="143"/>
                  </a:cubicBezTo>
                  <a:cubicBezTo>
                    <a:pt x="180" y="106"/>
                    <a:pt x="180" y="73"/>
                    <a:pt x="175" y="37"/>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54"/>
            <p:cNvSpPr/>
            <p:nvPr/>
          </p:nvSpPr>
          <p:spPr bwMode="auto">
            <a:xfrm>
              <a:off x="3779635" y="2076416"/>
              <a:ext cx="573935" cy="239558"/>
            </a:xfrm>
            <a:custGeom>
              <a:avLst/>
              <a:gdLst>
                <a:gd name="T0" fmla="*/ 74 w 750"/>
                <a:gd name="T1" fmla="*/ 169 h 307"/>
                <a:gd name="T2" fmla="*/ 64 w 750"/>
                <a:gd name="T3" fmla="*/ 157 h 307"/>
                <a:gd name="T4" fmla="*/ 33 w 750"/>
                <a:gd name="T5" fmla="*/ 111 h 307"/>
                <a:gd name="T6" fmla="*/ 0 w 750"/>
                <a:gd name="T7" fmla="*/ 38 h 307"/>
                <a:gd name="T8" fmla="*/ 90 w 750"/>
                <a:gd name="T9" fmla="*/ 24 h 307"/>
                <a:gd name="T10" fmla="*/ 228 w 750"/>
                <a:gd name="T11" fmla="*/ 10 h 307"/>
                <a:gd name="T12" fmla="*/ 406 w 750"/>
                <a:gd name="T13" fmla="*/ 3 h 307"/>
                <a:gd name="T14" fmla="*/ 409 w 750"/>
                <a:gd name="T15" fmla="*/ 4 h 307"/>
                <a:gd name="T16" fmla="*/ 431 w 750"/>
                <a:gd name="T17" fmla="*/ 5 h 307"/>
                <a:gd name="T18" fmla="*/ 454 w 750"/>
                <a:gd name="T19" fmla="*/ 8 h 307"/>
                <a:gd name="T20" fmla="*/ 479 w 750"/>
                <a:gd name="T21" fmla="*/ 13 h 307"/>
                <a:gd name="T22" fmla="*/ 486 w 750"/>
                <a:gd name="T23" fmla="*/ 15 h 307"/>
                <a:gd name="T24" fmla="*/ 512 w 750"/>
                <a:gd name="T25" fmla="*/ 22 h 307"/>
                <a:gd name="T26" fmla="*/ 535 w 750"/>
                <a:gd name="T27" fmla="*/ 30 h 307"/>
                <a:gd name="T28" fmla="*/ 554 w 750"/>
                <a:gd name="T29" fmla="*/ 38 h 307"/>
                <a:gd name="T30" fmla="*/ 595 w 750"/>
                <a:gd name="T31" fmla="*/ 60 h 307"/>
                <a:gd name="T32" fmla="*/ 639 w 750"/>
                <a:gd name="T33" fmla="*/ 91 h 307"/>
                <a:gd name="T34" fmla="*/ 696 w 750"/>
                <a:gd name="T35" fmla="*/ 149 h 307"/>
                <a:gd name="T36" fmla="*/ 712 w 750"/>
                <a:gd name="T37" fmla="*/ 170 h 307"/>
                <a:gd name="T38" fmla="*/ 713 w 750"/>
                <a:gd name="T39" fmla="*/ 174 h 307"/>
                <a:gd name="T40" fmla="*/ 750 w 750"/>
                <a:gd name="T41" fmla="*/ 241 h 307"/>
                <a:gd name="T42" fmla="*/ 614 w 750"/>
                <a:gd name="T43" fmla="*/ 168 h 307"/>
                <a:gd name="T44" fmla="*/ 600 w 750"/>
                <a:gd name="T45" fmla="*/ 163 h 307"/>
                <a:gd name="T46" fmla="*/ 502 w 750"/>
                <a:gd name="T47" fmla="*/ 143 h 307"/>
                <a:gd name="T48" fmla="*/ 450 w 750"/>
                <a:gd name="T49" fmla="*/ 140 h 307"/>
                <a:gd name="T50" fmla="*/ 359 w 750"/>
                <a:gd name="T51" fmla="*/ 149 h 307"/>
                <a:gd name="T52" fmla="*/ 352 w 750"/>
                <a:gd name="T53" fmla="*/ 149 h 307"/>
                <a:gd name="T54" fmla="*/ 262 w 750"/>
                <a:gd name="T55" fmla="*/ 150 h 307"/>
                <a:gd name="T56" fmla="*/ 259 w 750"/>
                <a:gd name="T57" fmla="*/ 151 h 307"/>
                <a:gd name="T58" fmla="*/ 228 w 750"/>
                <a:gd name="T59" fmla="*/ 146 h 307"/>
                <a:gd name="T60" fmla="*/ 207 w 750"/>
                <a:gd name="T61" fmla="*/ 143 h 307"/>
                <a:gd name="T62" fmla="*/ 203 w 750"/>
                <a:gd name="T63" fmla="*/ 141 h 307"/>
                <a:gd name="T64" fmla="*/ 125 w 750"/>
                <a:gd name="T65" fmla="*/ 118 h 307"/>
                <a:gd name="T66" fmla="*/ 392 w 750"/>
                <a:gd name="T67" fmla="*/ 161 h 307"/>
                <a:gd name="T68" fmla="*/ 454 w 750"/>
                <a:gd name="T69" fmla="*/ 161 h 307"/>
                <a:gd name="T70" fmla="*/ 458 w 750"/>
                <a:gd name="T71" fmla="*/ 161 h 307"/>
                <a:gd name="T72" fmla="*/ 537 w 750"/>
                <a:gd name="T73" fmla="*/ 173 h 307"/>
                <a:gd name="T74" fmla="*/ 643 w 750"/>
                <a:gd name="T75" fmla="*/ 214 h 307"/>
                <a:gd name="T76" fmla="*/ 649 w 750"/>
                <a:gd name="T77" fmla="*/ 218 h 307"/>
                <a:gd name="T78" fmla="*/ 739 w 750"/>
                <a:gd name="T79" fmla="*/ 279 h 307"/>
                <a:gd name="T80" fmla="*/ 714 w 750"/>
                <a:gd name="T81" fmla="*/ 283 h 307"/>
                <a:gd name="T82" fmla="*/ 691 w 750"/>
                <a:gd name="T83" fmla="*/ 286 h 307"/>
                <a:gd name="T84" fmla="*/ 672 w 750"/>
                <a:gd name="T85" fmla="*/ 288 h 307"/>
                <a:gd name="T86" fmla="*/ 516 w 750"/>
                <a:gd name="T87" fmla="*/ 302 h 307"/>
                <a:gd name="T88" fmla="*/ 383 w 750"/>
                <a:gd name="T89" fmla="*/ 306 h 307"/>
                <a:gd name="T90" fmla="*/ 377 w 750"/>
                <a:gd name="T91" fmla="*/ 305 h 307"/>
                <a:gd name="T92" fmla="*/ 256 w 750"/>
                <a:gd name="T93" fmla="*/ 287 h 307"/>
                <a:gd name="T94" fmla="*/ 137 w 750"/>
                <a:gd name="T95" fmla="*/ 227 h 307"/>
                <a:gd name="T96" fmla="*/ 134 w 750"/>
                <a:gd name="T97" fmla="*/ 224 h 307"/>
                <a:gd name="T98" fmla="*/ 74 w 750"/>
                <a:gd name="T99" fmla="*/ 16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50" h="307">
                  <a:moveTo>
                    <a:pt x="74" y="169"/>
                  </a:moveTo>
                  <a:cubicBezTo>
                    <a:pt x="71" y="165"/>
                    <a:pt x="67" y="161"/>
                    <a:pt x="64" y="157"/>
                  </a:cubicBezTo>
                  <a:cubicBezTo>
                    <a:pt x="52" y="142"/>
                    <a:pt x="42" y="127"/>
                    <a:pt x="33" y="111"/>
                  </a:cubicBezTo>
                  <a:cubicBezTo>
                    <a:pt x="19" y="87"/>
                    <a:pt x="8" y="64"/>
                    <a:pt x="0" y="38"/>
                  </a:cubicBezTo>
                  <a:cubicBezTo>
                    <a:pt x="29" y="32"/>
                    <a:pt x="59" y="28"/>
                    <a:pt x="90" y="24"/>
                  </a:cubicBezTo>
                  <a:cubicBezTo>
                    <a:pt x="138" y="19"/>
                    <a:pt x="181" y="15"/>
                    <a:pt x="228" y="10"/>
                  </a:cubicBezTo>
                  <a:cubicBezTo>
                    <a:pt x="289" y="5"/>
                    <a:pt x="345" y="0"/>
                    <a:pt x="406" y="3"/>
                  </a:cubicBezTo>
                  <a:cubicBezTo>
                    <a:pt x="407" y="3"/>
                    <a:pt x="408" y="4"/>
                    <a:pt x="409" y="4"/>
                  </a:cubicBezTo>
                  <a:cubicBezTo>
                    <a:pt x="416" y="4"/>
                    <a:pt x="424" y="5"/>
                    <a:pt x="431" y="5"/>
                  </a:cubicBezTo>
                  <a:cubicBezTo>
                    <a:pt x="439" y="6"/>
                    <a:pt x="446" y="7"/>
                    <a:pt x="454" y="8"/>
                  </a:cubicBezTo>
                  <a:cubicBezTo>
                    <a:pt x="463" y="10"/>
                    <a:pt x="471" y="11"/>
                    <a:pt x="479" y="13"/>
                  </a:cubicBezTo>
                  <a:cubicBezTo>
                    <a:pt x="481" y="14"/>
                    <a:pt x="483" y="15"/>
                    <a:pt x="486" y="15"/>
                  </a:cubicBezTo>
                  <a:cubicBezTo>
                    <a:pt x="495" y="17"/>
                    <a:pt x="503" y="19"/>
                    <a:pt x="512" y="22"/>
                  </a:cubicBezTo>
                  <a:cubicBezTo>
                    <a:pt x="519" y="26"/>
                    <a:pt x="527" y="26"/>
                    <a:pt x="535" y="30"/>
                  </a:cubicBezTo>
                  <a:cubicBezTo>
                    <a:pt x="541" y="33"/>
                    <a:pt x="547" y="36"/>
                    <a:pt x="554" y="38"/>
                  </a:cubicBezTo>
                  <a:cubicBezTo>
                    <a:pt x="568" y="44"/>
                    <a:pt x="581" y="52"/>
                    <a:pt x="595" y="60"/>
                  </a:cubicBezTo>
                  <a:cubicBezTo>
                    <a:pt x="611" y="70"/>
                    <a:pt x="625" y="80"/>
                    <a:pt x="639" y="91"/>
                  </a:cubicBezTo>
                  <a:cubicBezTo>
                    <a:pt x="660" y="109"/>
                    <a:pt x="679" y="127"/>
                    <a:pt x="696" y="149"/>
                  </a:cubicBezTo>
                  <a:cubicBezTo>
                    <a:pt x="701" y="156"/>
                    <a:pt x="706" y="163"/>
                    <a:pt x="712" y="170"/>
                  </a:cubicBezTo>
                  <a:cubicBezTo>
                    <a:pt x="713" y="171"/>
                    <a:pt x="712" y="173"/>
                    <a:pt x="713" y="174"/>
                  </a:cubicBezTo>
                  <a:cubicBezTo>
                    <a:pt x="729" y="195"/>
                    <a:pt x="740" y="218"/>
                    <a:pt x="750" y="241"/>
                  </a:cubicBezTo>
                  <a:cubicBezTo>
                    <a:pt x="709" y="210"/>
                    <a:pt x="663" y="186"/>
                    <a:pt x="614" y="168"/>
                  </a:cubicBezTo>
                  <a:cubicBezTo>
                    <a:pt x="610" y="166"/>
                    <a:pt x="605" y="164"/>
                    <a:pt x="600" y="163"/>
                  </a:cubicBezTo>
                  <a:cubicBezTo>
                    <a:pt x="568" y="153"/>
                    <a:pt x="537" y="147"/>
                    <a:pt x="502" y="143"/>
                  </a:cubicBezTo>
                  <a:cubicBezTo>
                    <a:pt x="485" y="141"/>
                    <a:pt x="468" y="140"/>
                    <a:pt x="450" y="140"/>
                  </a:cubicBezTo>
                  <a:cubicBezTo>
                    <a:pt x="419" y="140"/>
                    <a:pt x="391" y="144"/>
                    <a:pt x="359" y="149"/>
                  </a:cubicBezTo>
                  <a:cubicBezTo>
                    <a:pt x="357" y="150"/>
                    <a:pt x="355" y="149"/>
                    <a:pt x="352" y="149"/>
                  </a:cubicBezTo>
                  <a:cubicBezTo>
                    <a:pt x="321" y="153"/>
                    <a:pt x="293" y="154"/>
                    <a:pt x="262" y="150"/>
                  </a:cubicBezTo>
                  <a:cubicBezTo>
                    <a:pt x="261" y="150"/>
                    <a:pt x="260" y="151"/>
                    <a:pt x="259" y="151"/>
                  </a:cubicBezTo>
                  <a:cubicBezTo>
                    <a:pt x="248" y="150"/>
                    <a:pt x="238" y="148"/>
                    <a:pt x="228" y="146"/>
                  </a:cubicBezTo>
                  <a:cubicBezTo>
                    <a:pt x="220" y="145"/>
                    <a:pt x="214" y="144"/>
                    <a:pt x="207" y="143"/>
                  </a:cubicBezTo>
                  <a:cubicBezTo>
                    <a:pt x="205" y="142"/>
                    <a:pt x="205" y="142"/>
                    <a:pt x="203" y="141"/>
                  </a:cubicBezTo>
                  <a:cubicBezTo>
                    <a:pt x="175" y="135"/>
                    <a:pt x="151" y="128"/>
                    <a:pt x="125" y="118"/>
                  </a:cubicBezTo>
                  <a:cubicBezTo>
                    <a:pt x="208" y="156"/>
                    <a:pt x="302" y="172"/>
                    <a:pt x="392" y="161"/>
                  </a:cubicBezTo>
                  <a:cubicBezTo>
                    <a:pt x="413" y="161"/>
                    <a:pt x="433" y="159"/>
                    <a:pt x="454" y="161"/>
                  </a:cubicBezTo>
                  <a:cubicBezTo>
                    <a:pt x="455" y="161"/>
                    <a:pt x="457" y="161"/>
                    <a:pt x="458" y="161"/>
                  </a:cubicBezTo>
                  <a:cubicBezTo>
                    <a:pt x="486" y="163"/>
                    <a:pt x="510" y="167"/>
                    <a:pt x="537" y="173"/>
                  </a:cubicBezTo>
                  <a:cubicBezTo>
                    <a:pt x="575" y="183"/>
                    <a:pt x="608" y="197"/>
                    <a:pt x="643" y="214"/>
                  </a:cubicBezTo>
                  <a:cubicBezTo>
                    <a:pt x="645" y="215"/>
                    <a:pt x="647" y="217"/>
                    <a:pt x="649" y="218"/>
                  </a:cubicBezTo>
                  <a:cubicBezTo>
                    <a:pt x="682" y="235"/>
                    <a:pt x="711" y="256"/>
                    <a:pt x="739" y="279"/>
                  </a:cubicBezTo>
                  <a:cubicBezTo>
                    <a:pt x="731" y="282"/>
                    <a:pt x="723" y="281"/>
                    <a:pt x="714" y="283"/>
                  </a:cubicBezTo>
                  <a:cubicBezTo>
                    <a:pt x="707" y="284"/>
                    <a:pt x="699" y="285"/>
                    <a:pt x="691" y="286"/>
                  </a:cubicBezTo>
                  <a:cubicBezTo>
                    <a:pt x="684" y="286"/>
                    <a:pt x="678" y="287"/>
                    <a:pt x="672" y="288"/>
                  </a:cubicBezTo>
                  <a:cubicBezTo>
                    <a:pt x="619" y="294"/>
                    <a:pt x="569" y="298"/>
                    <a:pt x="516" y="302"/>
                  </a:cubicBezTo>
                  <a:cubicBezTo>
                    <a:pt x="470" y="304"/>
                    <a:pt x="428" y="307"/>
                    <a:pt x="383" y="306"/>
                  </a:cubicBezTo>
                  <a:cubicBezTo>
                    <a:pt x="381" y="306"/>
                    <a:pt x="379" y="305"/>
                    <a:pt x="377" y="305"/>
                  </a:cubicBezTo>
                  <a:cubicBezTo>
                    <a:pt x="335" y="304"/>
                    <a:pt x="297" y="298"/>
                    <a:pt x="256" y="287"/>
                  </a:cubicBezTo>
                  <a:cubicBezTo>
                    <a:pt x="212" y="274"/>
                    <a:pt x="174" y="254"/>
                    <a:pt x="137" y="227"/>
                  </a:cubicBezTo>
                  <a:cubicBezTo>
                    <a:pt x="136" y="226"/>
                    <a:pt x="135" y="225"/>
                    <a:pt x="134" y="224"/>
                  </a:cubicBezTo>
                  <a:cubicBezTo>
                    <a:pt x="111" y="208"/>
                    <a:pt x="92" y="189"/>
                    <a:pt x="74" y="169"/>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55"/>
            <p:cNvSpPr/>
            <p:nvPr/>
          </p:nvSpPr>
          <p:spPr bwMode="auto">
            <a:xfrm>
              <a:off x="4253396" y="1683540"/>
              <a:ext cx="126101" cy="403657"/>
            </a:xfrm>
            <a:custGeom>
              <a:avLst/>
              <a:gdLst>
                <a:gd name="T0" fmla="*/ 0 w 165"/>
                <a:gd name="T1" fmla="*/ 0 h 519"/>
                <a:gd name="T2" fmla="*/ 40 w 165"/>
                <a:gd name="T3" fmla="*/ 226 h 519"/>
                <a:gd name="T4" fmla="*/ 42 w 165"/>
                <a:gd name="T5" fmla="*/ 279 h 519"/>
                <a:gd name="T6" fmla="*/ 41 w 165"/>
                <a:gd name="T7" fmla="*/ 282 h 519"/>
                <a:gd name="T8" fmla="*/ 53 w 165"/>
                <a:gd name="T9" fmla="*/ 349 h 519"/>
                <a:gd name="T10" fmla="*/ 89 w 165"/>
                <a:gd name="T11" fmla="*/ 438 h 519"/>
                <a:gd name="T12" fmla="*/ 92 w 165"/>
                <a:gd name="T13" fmla="*/ 443 h 519"/>
                <a:gd name="T14" fmla="*/ 146 w 165"/>
                <a:gd name="T15" fmla="*/ 519 h 519"/>
                <a:gd name="T16" fmla="*/ 149 w 165"/>
                <a:gd name="T17" fmla="*/ 498 h 519"/>
                <a:gd name="T18" fmla="*/ 151 w 165"/>
                <a:gd name="T19" fmla="*/ 478 h 519"/>
                <a:gd name="T20" fmla="*/ 153 w 165"/>
                <a:gd name="T21" fmla="*/ 462 h 519"/>
                <a:gd name="T22" fmla="*/ 162 w 165"/>
                <a:gd name="T23" fmla="*/ 329 h 519"/>
                <a:gd name="T24" fmla="*/ 163 w 165"/>
                <a:gd name="T25" fmla="*/ 216 h 519"/>
                <a:gd name="T26" fmla="*/ 163 w 165"/>
                <a:gd name="T27" fmla="*/ 211 h 519"/>
                <a:gd name="T28" fmla="*/ 145 w 165"/>
                <a:gd name="T29" fmla="*/ 109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519">
                  <a:moveTo>
                    <a:pt x="0" y="0"/>
                  </a:moveTo>
                  <a:cubicBezTo>
                    <a:pt x="34" y="69"/>
                    <a:pt x="48" y="149"/>
                    <a:pt x="40" y="226"/>
                  </a:cubicBezTo>
                  <a:cubicBezTo>
                    <a:pt x="40" y="244"/>
                    <a:pt x="39" y="261"/>
                    <a:pt x="42" y="279"/>
                  </a:cubicBezTo>
                  <a:cubicBezTo>
                    <a:pt x="42" y="280"/>
                    <a:pt x="41" y="281"/>
                    <a:pt x="41" y="282"/>
                  </a:cubicBezTo>
                  <a:cubicBezTo>
                    <a:pt x="44" y="306"/>
                    <a:pt x="47" y="326"/>
                    <a:pt x="53" y="349"/>
                  </a:cubicBezTo>
                  <a:cubicBezTo>
                    <a:pt x="62" y="381"/>
                    <a:pt x="74" y="409"/>
                    <a:pt x="89" y="438"/>
                  </a:cubicBezTo>
                  <a:cubicBezTo>
                    <a:pt x="90" y="440"/>
                    <a:pt x="91" y="442"/>
                    <a:pt x="92" y="443"/>
                  </a:cubicBezTo>
                  <a:cubicBezTo>
                    <a:pt x="107" y="471"/>
                    <a:pt x="126" y="496"/>
                    <a:pt x="146" y="519"/>
                  </a:cubicBezTo>
                  <a:cubicBezTo>
                    <a:pt x="148" y="512"/>
                    <a:pt x="147" y="506"/>
                    <a:pt x="149" y="498"/>
                  </a:cubicBezTo>
                  <a:cubicBezTo>
                    <a:pt x="150" y="492"/>
                    <a:pt x="151" y="485"/>
                    <a:pt x="151" y="478"/>
                  </a:cubicBezTo>
                  <a:cubicBezTo>
                    <a:pt x="151" y="473"/>
                    <a:pt x="152" y="468"/>
                    <a:pt x="153" y="462"/>
                  </a:cubicBezTo>
                  <a:cubicBezTo>
                    <a:pt x="157" y="417"/>
                    <a:pt x="160" y="374"/>
                    <a:pt x="162" y="329"/>
                  </a:cubicBezTo>
                  <a:cubicBezTo>
                    <a:pt x="163" y="290"/>
                    <a:pt x="165" y="254"/>
                    <a:pt x="163" y="216"/>
                  </a:cubicBezTo>
                  <a:cubicBezTo>
                    <a:pt x="163" y="214"/>
                    <a:pt x="163" y="213"/>
                    <a:pt x="163" y="211"/>
                  </a:cubicBezTo>
                  <a:cubicBezTo>
                    <a:pt x="161" y="176"/>
                    <a:pt x="155" y="143"/>
                    <a:pt x="145" y="109"/>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56"/>
            <p:cNvSpPr/>
            <p:nvPr/>
          </p:nvSpPr>
          <p:spPr bwMode="auto">
            <a:xfrm>
              <a:off x="4179151" y="1753012"/>
              <a:ext cx="161455" cy="341371"/>
            </a:xfrm>
            <a:custGeom>
              <a:avLst/>
              <a:gdLst>
                <a:gd name="T0" fmla="*/ 6 w 211"/>
                <a:gd name="T1" fmla="*/ 0 h 440"/>
                <a:gd name="T2" fmla="*/ 3 w 211"/>
                <a:gd name="T3" fmla="*/ 151 h 440"/>
                <a:gd name="T4" fmla="*/ 4 w 211"/>
                <a:gd name="T5" fmla="*/ 154 h 440"/>
                <a:gd name="T6" fmla="*/ 5 w 211"/>
                <a:gd name="T7" fmla="*/ 173 h 440"/>
                <a:gd name="T8" fmla="*/ 8 w 211"/>
                <a:gd name="T9" fmla="*/ 192 h 440"/>
                <a:gd name="T10" fmla="*/ 13 w 211"/>
                <a:gd name="T11" fmla="*/ 213 h 440"/>
                <a:gd name="T12" fmla="*/ 15 w 211"/>
                <a:gd name="T13" fmla="*/ 219 h 440"/>
                <a:gd name="T14" fmla="*/ 21 w 211"/>
                <a:gd name="T15" fmla="*/ 241 h 440"/>
                <a:gd name="T16" fmla="*/ 28 w 211"/>
                <a:gd name="T17" fmla="*/ 260 h 440"/>
                <a:gd name="T18" fmla="*/ 35 w 211"/>
                <a:gd name="T19" fmla="*/ 276 h 440"/>
                <a:gd name="T20" fmla="*/ 55 w 211"/>
                <a:gd name="T21" fmla="*/ 311 h 440"/>
                <a:gd name="T22" fmla="*/ 82 w 211"/>
                <a:gd name="T23" fmla="*/ 348 h 440"/>
                <a:gd name="T24" fmla="*/ 131 w 211"/>
                <a:gd name="T25" fmla="*/ 395 h 440"/>
                <a:gd name="T26" fmla="*/ 150 w 211"/>
                <a:gd name="T27" fmla="*/ 408 h 440"/>
                <a:gd name="T28" fmla="*/ 153 w 211"/>
                <a:gd name="T29" fmla="*/ 410 h 440"/>
                <a:gd name="T30" fmla="*/ 211 w 211"/>
                <a:gd name="T31" fmla="*/ 440 h 440"/>
                <a:gd name="T32" fmla="*/ 146 w 211"/>
                <a:gd name="T33" fmla="*/ 326 h 440"/>
                <a:gd name="T34" fmla="*/ 142 w 211"/>
                <a:gd name="T35" fmla="*/ 314 h 440"/>
                <a:gd name="T36" fmla="*/ 123 w 211"/>
                <a:gd name="T37" fmla="*/ 231 h 440"/>
                <a:gd name="T38" fmla="*/ 120 w 211"/>
                <a:gd name="T39" fmla="*/ 186 h 440"/>
                <a:gd name="T40" fmla="*/ 127 w 211"/>
                <a:gd name="T41" fmla="*/ 10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1" h="440">
                  <a:moveTo>
                    <a:pt x="6" y="0"/>
                  </a:moveTo>
                  <a:cubicBezTo>
                    <a:pt x="3" y="52"/>
                    <a:pt x="0" y="99"/>
                    <a:pt x="3" y="151"/>
                  </a:cubicBezTo>
                  <a:cubicBezTo>
                    <a:pt x="3" y="152"/>
                    <a:pt x="4" y="153"/>
                    <a:pt x="4" y="154"/>
                  </a:cubicBezTo>
                  <a:cubicBezTo>
                    <a:pt x="4" y="160"/>
                    <a:pt x="5" y="166"/>
                    <a:pt x="5" y="173"/>
                  </a:cubicBezTo>
                  <a:cubicBezTo>
                    <a:pt x="7" y="179"/>
                    <a:pt x="7" y="185"/>
                    <a:pt x="8" y="192"/>
                  </a:cubicBezTo>
                  <a:cubicBezTo>
                    <a:pt x="10" y="199"/>
                    <a:pt x="11" y="206"/>
                    <a:pt x="13" y="213"/>
                  </a:cubicBezTo>
                  <a:cubicBezTo>
                    <a:pt x="14" y="215"/>
                    <a:pt x="15" y="217"/>
                    <a:pt x="15" y="219"/>
                  </a:cubicBezTo>
                  <a:cubicBezTo>
                    <a:pt x="16" y="227"/>
                    <a:pt x="18" y="234"/>
                    <a:pt x="21" y="241"/>
                  </a:cubicBezTo>
                  <a:cubicBezTo>
                    <a:pt x="24" y="247"/>
                    <a:pt x="25" y="254"/>
                    <a:pt x="28" y="260"/>
                  </a:cubicBezTo>
                  <a:cubicBezTo>
                    <a:pt x="31" y="265"/>
                    <a:pt x="33" y="271"/>
                    <a:pt x="35" y="276"/>
                  </a:cubicBezTo>
                  <a:cubicBezTo>
                    <a:pt x="41" y="289"/>
                    <a:pt x="48" y="299"/>
                    <a:pt x="55" y="311"/>
                  </a:cubicBezTo>
                  <a:cubicBezTo>
                    <a:pt x="63" y="325"/>
                    <a:pt x="72" y="336"/>
                    <a:pt x="82" y="348"/>
                  </a:cubicBezTo>
                  <a:cubicBezTo>
                    <a:pt x="97" y="366"/>
                    <a:pt x="113" y="381"/>
                    <a:pt x="131" y="395"/>
                  </a:cubicBezTo>
                  <a:cubicBezTo>
                    <a:pt x="138" y="400"/>
                    <a:pt x="144" y="404"/>
                    <a:pt x="150" y="408"/>
                  </a:cubicBezTo>
                  <a:cubicBezTo>
                    <a:pt x="151" y="409"/>
                    <a:pt x="152" y="409"/>
                    <a:pt x="153" y="410"/>
                  </a:cubicBezTo>
                  <a:cubicBezTo>
                    <a:pt x="171" y="423"/>
                    <a:pt x="191" y="432"/>
                    <a:pt x="211" y="440"/>
                  </a:cubicBezTo>
                  <a:cubicBezTo>
                    <a:pt x="184" y="406"/>
                    <a:pt x="162" y="367"/>
                    <a:pt x="146" y="326"/>
                  </a:cubicBezTo>
                  <a:cubicBezTo>
                    <a:pt x="145" y="322"/>
                    <a:pt x="143" y="318"/>
                    <a:pt x="142" y="314"/>
                  </a:cubicBezTo>
                  <a:cubicBezTo>
                    <a:pt x="133" y="287"/>
                    <a:pt x="127" y="260"/>
                    <a:pt x="123" y="231"/>
                  </a:cubicBezTo>
                  <a:cubicBezTo>
                    <a:pt x="121" y="216"/>
                    <a:pt x="121" y="202"/>
                    <a:pt x="120" y="186"/>
                  </a:cubicBezTo>
                  <a:cubicBezTo>
                    <a:pt x="120" y="160"/>
                    <a:pt x="123" y="136"/>
                    <a:pt x="127" y="109"/>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57"/>
            <p:cNvSpPr/>
            <p:nvPr/>
          </p:nvSpPr>
          <p:spPr bwMode="auto">
            <a:xfrm>
              <a:off x="6672881" y="3177186"/>
              <a:ext cx="1549743" cy="645610"/>
            </a:xfrm>
            <a:custGeom>
              <a:avLst/>
              <a:gdLst>
                <a:gd name="T0" fmla="*/ 1827 w 2028"/>
                <a:gd name="T1" fmla="*/ 456 h 831"/>
                <a:gd name="T2" fmla="*/ 1854 w 2028"/>
                <a:gd name="T3" fmla="*/ 424 h 831"/>
                <a:gd name="T4" fmla="*/ 1939 w 2028"/>
                <a:gd name="T5" fmla="*/ 301 h 831"/>
                <a:gd name="T6" fmla="*/ 2028 w 2028"/>
                <a:gd name="T7" fmla="*/ 105 h 831"/>
                <a:gd name="T8" fmla="*/ 1783 w 2028"/>
                <a:gd name="T9" fmla="*/ 67 h 831"/>
                <a:gd name="T10" fmla="*/ 1410 w 2028"/>
                <a:gd name="T11" fmla="*/ 27 h 831"/>
                <a:gd name="T12" fmla="*/ 930 w 2028"/>
                <a:gd name="T13" fmla="*/ 8 h 831"/>
                <a:gd name="T14" fmla="*/ 922 w 2028"/>
                <a:gd name="T15" fmla="*/ 11 h 831"/>
                <a:gd name="T16" fmla="*/ 862 w 2028"/>
                <a:gd name="T17" fmla="*/ 14 h 831"/>
                <a:gd name="T18" fmla="*/ 802 w 2028"/>
                <a:gd name="T19" fmla="*/ 23 h 831"/>
                <a:gd name="T20" fmla="*/ 732 w 2028"/>
                <a:gd name="T21" fmla="*/ 36 h 831"/>
                <a:gd name="T22" fmla="*/ 715 w 2028"/>
                <a:gd name="T23" fmla="*/ 43 h 831"/>
                <a:gd name="T24" fmla="*/ 645 w 2028"/>
                <a:gd name="T25" fmla="*/ 61 h 831"/>
                <a:gd name="T26" fmla="*/ 583 w 2028"/>
                <a:gd name="T27" fmla="*/ 82 h 831"/>
                <a:gd name="T28" fmla="*/ 531 w 2028"/>
                <a:gd name="T29" fmla="*/ 104 h 831"/>
                <a:gd name="T30" fmla="*/ 419 w 2028"/>
                <a:gd name="T31" fmla="*/ 163 h 831"/>
                <a:gd name="T32" fmla="*/ 301 w 2028"/>
                <a:gd name="T33" fmla="*/ 248 h 831"/>
                <a:gd name="T34" fmla="*/ 148 w 2028"/>
                <a:gd name="T35" fmla="*/ 403 h 831"/>
                <a:gd name="T36" fmla="*/ 105 w 2028"/>
                <a:gd name="T37" fmla="*/ 461 h 831"/>
                <a:gd name="T38" fmla="*/ 101 w 2028"/>
                <a:gd name="T39" fmla="*/ 471 h 831"/>
                <a:gd name="T40" fmla="*/ 0 w 2028"/>
                <a:gd name="T41" fmla="*/ 652 h 831"/>
                <a:gd name="T42" fmla="*/ 369 w 2028"/>
                <a:gd name="T43" fmla="*/ 454 h 831"/>
                <a:gd name="T44" fmla="*/ 406 w 2028"/>
                <a:gd name="T45" fmla="*/ 441 h 831"/>
                <a:gd name="T46" fmla="*/ 670 w 2028"/>
                <a:gd name="T47" fmla="*/ 386 h 831"/>
                <a:gd name="T48" fmla="*/ 812 w 2028"/>
                <a:gd name="T49" fmla="*/ 379 h 831"/>
                <a:gd name="T50" fmla="*/ 1057 w 2028"/>
                <a:gd name="T51" fmla="*/ 404 h 831"/>
                <a:gd name="T52" fmla="*/ 1075 w 2028"/>
                <a:gd name="T53" fmla="*/ 404 h 831"/>
                <a:gd name="T54" fmla="*/ 1319 w 2028"/>
                <a:gd name="T55" fmla="*/ 406 h 831"/>
                <a:gd name="T56" fmla="*/ 1328 w 2028"/>
                <a:gd name="T57" fmla="*/ 408 h 831"/>
                <a:gd name="T58" fmla="*/ 1413 w 2028"/>
                <a:gd name="T59" fmla="*/ 396 h 831"/>
                <a:gd name="T60" fmla="*/ 1469 w 2028"/>
                <a:gd name="T61" fmla="*/ 386 h 831"/>
                <a:gd name="T62" fmla="*/ 1478 w 2028"/>
                <a:gd name="T63" fmla="*/ 382 h 831"/>
                <a:gd name="T64" fmla="*/ 1689 w 2028"/>
                <a:gd name="T65" fmla="*/ 319 h 831"/>
                <a:gd name="T66" fmla="*/ 968 w 2028"/>
                <a:gd name="T67" fmla="*/ 435 h 831"/>
                <a:gd name="T68" fmla="*/ 800 w 2028"/>
                <a:gd name="T69" fmla="*/ 437 h 831"/>
                <a:gd name="T70" fmla="*/ 790 w 2028"/>
                <a:gd name="T71" fmla="*/ 435 h 831"/>
                <a:gd name="T72" fmla="*/ 577 w 2028"/>
                <a:gd name="T73" fmla="*/ 470 h 831"/>
                <a:gd name="T74" fmla="*/ 291 w 2028"/>
                <a:gd name="T75" fmla="*/ 578 h 831"/>
                <a:gd name="T76" fmla="*/ 275 w 2028"/>
                <a:gd name="T77" fmla="*/ 589 h 831"/>
                <a:gd name="T78" fmla="*/ 30 w 2028"/>
                <a:gd name="T79" fmla="*/ 755 h 831"/>
                <a:gd name="T80" fmla="*/ 98 w 2028"/>
                <a:gd name="T81" fmla="*/ 765 h 831"/>
                <a:gd name="T82" fmla="*/ 161 w 2028"/>
                <a:gd name="T83" fmla="*/ 772 h 831"/>
                <a:gd name="T84" fmla="*/ 211 w 2028"/>
                <a:gd name="T85" fmla="*/ 779 h 831"/>
                <a:gd name="T86" fmla="*/ 634 w 2028"/>
                <a:gd name="T87" fmla="*/ 816 h 831"/>
                <a:gd name="T88" fmla="*/ 993 w 2028"/>
                <a:gd name="T89" fmla="*/ 828 h 831"/>
                <a:gd name="T90" fmla="*/ 1009 w 2028"/>
                <a:gd name="T91" fmla="*/ 825 h 831"/>
                <a:gd name="T92" fmla="*/ 1334 w 2028"/>
                <a:gd name="T93" fmla="*/ 776 h 831"/>
                <a:gd name="T94" fmla="*/ 1658 w 2028"/>
                <a:gd name="T95" fmla="*/ 614 h 831"/>
                <a:gd name="T96" fmla="*/ 1666 w 2028"/>
                <a:gd name="T97" fmla="*/ 606 h 831"/>
                <a:gd name="T98" fmla="*/ 1827 w 2028"/>
                <a:gd name="T99" fmla="*/ 456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28" h="831">
                  <a:moveTo>
                    <a:pt x="1827" y="456"/>
                  </a:moveTo>
                  <a:cubicBezTo>
                    <a:pt x="1835" y="446"/>
                    <a:pt x="1846" y="435"/>
                    <a:pt x="1854" y="424"/>
                  </a:cubicBezTo>
                  <a:cubicBezTo>
                    <a:pt x="1886" y="385"/>
                    <a:pt x="1913" y="345"/>
                    <a:pt x="1939" y="301"/>
                  </a:cubicBezTo>
                  <a:cubicBezTo>
                    <a:pt x="1975" y="237"/>
                    <a:pt x="2005" y="173"/>
                    <a:pt x="2028" y="105"/>
                  </a:cubicBezTo>
                  <a:cubicBezTo>
                    <a:pt x="1948" y="88"/>
                    <a:pt x="1869" y="78"/>
                    <a:pt x="1783" y="67"/>
                  </a:cubicBezTo>
                  <a:cubicBezTo>
                    <a:pt x="1655" y="52"/>
                    <a:pt x="1537" y="40"/>
                    <a:pt x="1410" y="27"/>
                  </a:cubicBezTo>
                  <a:cubicBezTo>
                    <a:pt x="1246" y="14"/>
                    <a:pt x="1095" y="0"/>
                    <a:pt x="930" y="8"/>
                  </a:cubicBezTo>
                  <a:cubicBezTo>
                    <a:pt x="928" y="8"/>
                    <a:pt x="925" y="11"/>
                    <a:pt x="922" y="11"/>
                  </a:cubicBezTo>
                  <a:cubicBezTo>
                    <a:pt x="902" y="12"/>
                    <a:pt x="882" y="13"/>
                    <a:pt x="862" y="14"/>
                  </a:cubicBezTo>
                  <a:cubicBezTo>
                    <a:pt x="842" y="18"/>
                    <a:pt x="822" y="19"/>
                    <a:pt x="802" y="23"/>
                  </a:cubicBezTo>
                  <a:cubicBezTo>
                    <a:pt x="778" y="28"/>
                    <a:pt x="755" y="30"/>
                    <a:pt x="732" y="36"/>
                  </a:cubicBezTo>
                  <a:cubicBezTo>
                    <a:pt x="727" y="39"/>
                    <a:pt x="721" y="41"/>
                    <a:pt x="715" y="43"/>
                  </a:cubicBezTo>
                  <a:cubicBezTo>
                    <a:pt x="689" y="46"/>
                    <a:pt x="668" y="52"/>
                    <a:pt x="645" y="61"/>
                  </a:cubicBezTo>
                  <a:cubicBezTo>
                    <a:pt x="625" y="70"/>
                    <a:pt x="603" y="72"/>
                    <a:pt x="583" y="82"/>
                  </a:cubicBezTo>
                  <a:cubicBezTo>
                    <a:pt x="566" y="91"/>
                    <a:pt x="548" y="97"/>
                    <a:pt x="531" y="104"/>
                  </a:cubicBezTo>
                  <a:cubicBezTo>
                    <a:pt x="492" y="121"/>
                    <a:pt x="457" y="142"/>
                    <a:pt x="419" y="163"/>
                  </a:cubicBezTo>
                  <a:cubicBezTo>
                    <a:pt x="376" y="190"/>
                    <a:pt x="340" y="217"/>
                    <a:pt x="301" y="248"/>
                  </a:cubicBezTo>
                  <a:cubicBezTo>
                    <a:pt x="244" y="295"/>
                    <a:pt x="194" y="344"/>
                    <a:pt x="148" y="403"/>
                  </a:cubicBezTo>
                  <a:cubicBezTo>
                    <a:pt x="134" y="423"/>
                    <a:pt x="120" y="441"/>
                    <a:pt x="105" y="461"/>
                  </a:cubicBezTo>
                  <a:cubicBezTo>
                    <a:pt x="102" y="464"/>
                    <a:pt x="104" y="468"/>
                    <a:pt x="101" y="471"/>
                  </a:cubicBezTo>
                  <a:cubicBezTo>
                    <a:pt x="59" y="528"/>
                    <a:pt x="29" y="589"/>
                    <a:pt x="0" y="652"/>
                  </a:cubicBezTo>
                  <a:cubicBezTo>
                    <a:pt x="112" y="568"/>
                    <a:pt x="236" y="503"/>
                    <a:pt x="369" y="454"/>
                  </a:cubicBezTo>
                  <a:cubicBezTo>
                    <a:pt x="381" y="450"/>
                    <a:pt x="394" y="445"/>
                    <a:pt x="406" y="441"/>
                  </a:cubicBezTo>
                  <a:cubicBezTo>
                    <a:pt x="493" y="414"/>
                    <a:pt x="578" y="397"/>
                    <a:pt x="670" y="386"/>
                  </a:cubicBezTo>
                  <a:cubicBezTo>
                    <a:pt x="718" y="381"/>
                    <a:pt x="764" y="379"/>
                    <a:pt x="812" y="379"/>
                  </a:cubicBezTo>
                  <a:cubicBezTo>
                    <a:pt x="895" y="380"/>
                    <a:pt x="971" y="390"/>
                    <a:pt x="1057" y="404"/>
                  </a:cubicBezTo>
                  <a:cubicBezTo>
                    <a:pt x="1063" y="405"/>
                    <a:pt x="1069" y="403"/>
                    <a:pt x="1075" y="404"/>
                  </a:cubicBezTo>
                  <a:cubicBezTo>
                    <a:pt x="1160" y="414"/>
                    <a:pt x="1236" y="416"/>
                    <a:pt x="1319" y="406"/>
                  </a:cubicBezTo>
                  <a:cubicBezTo>
                    <a:pt x="1322" y="406"/>
                    <a:pt x="1326" y="408"/>
                    <a:pt x="1328" y="408"/>
                  </a:cubicBezTo>
                  <a:cubicBezTo>
                    <a:pt x="1358" y="405"/>
                    <a:pt x="1383" y="402"/>
                    <a:pt x="1413" y="396"/>
                  </a:cubicBezTo>
                  <a:cubicBezTo>
                    <a:pt x="1433" y="393"/>
                    <a:pt x="1450" y="389"/>
                    <a:pt x="1469" y="386"/>
                  </a:cubicBezTo>
                  <a:cubicBezTo>
                    <a:pt x="1473" y="385"/>
                    <a:pt x="1474" y="384"/>
                    <a:pt x="1478" y="382"/>
                  </a:cubicBezTo>
                  <a:cubicBezTo>
                    <a:pt x="1553" y="367"/>
                    <a:pt x="1620" y="346"/>
                    <a:pt x="1689" y="319"/>
                  </a:cubicBezTo>
                  <a:cubicBezTo>
                    <a:pt x="1466" y="424"/>
                    <a:pt x="1213" y="466"/>
                    <a:pt x="968" y="435"/>
                  </a:cubicBezTo>
                  <a:cubicBezTo>
                    <a:pt x="912" y="435"/>
                    <a:pt x="857" y="430"/>
                    <a:pt x="800" y="437"/>
                  </a:cubicBezTo>
                  <a:cubicBezTo>
                    <a:pt x="797" y="437"/>
                    <a:pt x="793" y="435"/>
                    <a:pt x="790" y="435"/>
                  </a:cubicBezTo>
                  <a:cubicBezTo>
                    <a:pt x="715" y="443"/>
                    <a:pt x="650" y="451"/>
                    <a:pt x="577" y="470"/>
                  </a:cubicBezTo>
                  <a:cubicBezTo>
                    <a:pt x="475" y="495"/>
                    <a:pt x="384" y="532"/>
                    <a:pt x="291" y="578"/>
                  </a:cubicBezTo>
                  <a:cubicBezTo>
                    <a:pt x="286" y="581"/>
                    <a:pt x="281" y="586"/>
                    <a:pt x="275" y="589"/>
                  </a:cubicBezTo>
                  <a:cubicBezTo>
                    <a:pt x="185" y="635"/>
                    <a:pt x="107" y="693"/>
                    <a:pt x="30" y="755"/>
                  </a:cubicBezTo>
                  <a:cubicBezTo>
                    <a:pt x="53" y="762"/>
                    <a:pt x="73" y="761"/>
                    <a:pt x="98" y="765"/>
                  </a:cubicBezTo>
                  <a:cubicBezTo>
                    <a:pt x="119" y="769"/>
                    <a:pt x="140" y="772"/>
                    <a:pt x="161" y="772"/>
                  </a:cubicBezTo>
                  <a:cubicBezTo>
                    <a:pt x="179" y="774"/>
                    <a:pt x="195" y="777"/>
                    <a:pt x="211" y="779"/>
                  </a:cubicBezTo>
                  <a:cubicBezTo>
                    <a:pt x="356" y="795"/>
                    <a:pt x="490" y="807"/>
                    <a:pt x="634" y="816"/>
                  </a:cubicBezTo>
                  <a:cubicBezTo>
                    <a:pt x="757" y="823"/>
                    <a:pt x="871" y="831"/>
                    <a:pt x="993" y="828"/>
                  </a:cubicBezTo>
                  <a:cubicBezTo>
                    <a:pt x="998" y="828"/>
                    <a:pt x="1004" y="825"/>
                    <a:pt x="1009" y="825"/>
                  </a:cubicBezTo>
                  <a:cubicBezTo>
                    <a:pt x="1121" y="823"/>
                    <a:pt x="1226" y="806"/>
                    <a:pt x="1334" y="776"/>
                  </a:cubicBezTo>
                  <a:cubicBezTo>
                    <a:pt x="1454" y="741"/>
                    <a:pt x="1557" y="687"/>
                    <a:pt x="1658" y="614"/>
                  </a:cubicBezTo>
                  <a:cubicBezTo>
                    <a:pt x="1661" y="611"/>
                    <a:pt x="1664" y="609"/>
                    <a:pt x="1666" y="606"/>
                  </a:cubicBezTo>
                  <a:cubicBezTo>
                    <a:pt x="1727" y="562"/>
                    <a:pt x="1778" y="512"/>
                    <a:pt x="1827" y="456"/>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58"/>
            <p:cNvSpPr/>
            <p:nvPr/>
          </p:nvSpPr>
          <p:spPr bwMode="auto">
            <a:xfrm>
              <a:off x="6478426" y="1762594"/>
              <a:ext cx="542116" cy="1333143"/>
            </a:xfrm>
            <a:custGeom>
              <a:avLst/>
              <a:gdLst>
                <a:gd name="T0" fmla="*/ 634 w 709"/>
                <a:gd name="T1" fmla="*/ 0 h 1715"/>
                <a:gd name="T2" fmla="*/ 663 w 709"/>
                <a:gd name="T3" fmla="*/ 209 h 1715"/>
                <a:gd name="T4" fmla="*/ 691 w 709"/>
                <a:gd name="T5" fmla="*/ 526 h 1715"/>
                <a:gd name="T6" fmla="*/ 700 w 709"/>
                <a:gd name="T7" fmla="*/ 935 h 1715"/>
                <a:gd name="T8" fmla="*/ 697 w 709"/>
                <a:gd name="T9" fmla="*/ 941 h 1715"/>
                <a:gd name="T10" fmla="*/ 694 w 709"/>
                <a:gd name="T11" fmla="*/ 992 h 1715"/>
                <a:gd name="T12" fmla="*/ 685 w 709"/>
                <a:gd name="T13" fmla="*/ 1044 h 1715"/>
                <a:gd name="T14" fmla="*/ 673 w 709"/>
                <a:gd name="T15" fmla="*/ 1103 h 1715"/>
                <a:gd name="T16" fmla="*/ 667 w 709"/>
                <a:gd name="T17" fmla="*/ 1117 h 1715"/>
                <a:gd name="T18" fmla="*/ 651 w 709"/>
                <a:gd name="T19" fmla="*/ 1176 h 1715"/>
                <a:gd name="T20" fmla="*/ 632 w 709"/>
                <a:gd name="T21" fmla="*/ 1228 h 1715"/>
                <a:gd name="T22" fmla="*/ 613 w 709"/>
                <a:gd name="T23" fmla="*/ 1273 h 1715"/>
                <a:gd name="T24" fmla="*/ 561 w 709"/>
                <a:gd name="T25" fmla="*/ 1367 h 1715"/>
                <a:gd name="T26" fmla="*/ 487 w 709"/>
                <a:gd name="T27" fmla="*/ 1466 h 1715"/>
                <a:gd name="T28" fmla="*/ 353 w 709"/>
                <a:gd name="T29" fmla="*/ 1593 h 1715"/>
                <a:gd name="T30" fmla="*/ 303 w 709"/>
                <a:gd name="T31" fmla="*/ 1629 h 1715"/>
                <a:gd name="T32" fmla="*/ 295 w 709"/>
                <a:gd name="T33" fmla="*/ 1633 h 1715"/>
                <a:gd name="T34" fmla="*/ 139 w 709"/>
                <a:gd name="T35" fmla="*/ 1715 h 1715"/>
                <a:gd name="T36" fmla="*/ 312 w 709"/>
                <a:gd name="T37" fmla="*/ 1405 h 1715"/>
                <a:gd name="T38" fmla="*/ 324 w 709"/>
                <a:gd name="T39" fmla="*/ 1374 h 1715"/>
                <a:gd name="T40" fmla="*/ 375 w 709"/>
                <a:gd name="T41" fmla="*/ 1150 h 1715"/>
                <a:gd name="T42" fmla="*/ 383 w 709"/>
                <a:gd name="T43" fmla="*/ 1030 h 1715"/>
                <a:gd name="T44" fmla="*/ 365 w 709"/>
                <a:gd name="T45" fmla="*/ 821 h 1715"/>
                <a:gd name="T46" fmla="*/ 365 w 709"/>
                <a:gd name="T47" fmla="*/ 805 h 1715"/>
                <a:gd name="T48" fmla="*/ 367 w 709"/>
                <a:gd name="T49" fmla="*/ 598 h 1715"/>
                <a:gd name="T50" fmla="*/ 366 w 709"/>
                <a:gd name="T51" fmla="*/ 591 h 1715"/>
                <a:gd name="T52" fmla="*/ 377 w 709"/>
                <a:gd name="T53" fmla="*/ 519 h 1715"/>
                <a:gd name="T54" fmla="*/ 386 w 709"/>
                <a:gd name="T55" fmla="*/ 471 h 1715"/>
                <a:gd name="T56" fmla="*/ 390 w 709"/>
                <a:gd name="T57" fmla="*/ 463 h 1715"/>
                <a:gd name="T58" fmla="*/ 447 w 709"/>
                <a:gd name="T59" fmla="*/ 285 h 1715"/>
                <a:gd name="T60" fmla="*/ 337 w 709"/>
                <a:gd name="T61" fmla="*/ 896 h 1715"/>
                <a:gd name="T62" fmla="*/ 334 w 709"/>
                <a:gd name="T63" fmla="*/ 1039 h 1715"/>
                <a:gd name="T64" fmla="*/ 335 w 709"/>
                <a:gd name="T65" fmla="*/ 1047 h 1715"/>
                <a:gd name="T66" fmla="*/ 303 w 709"/>
                <a:gd name="T67" fmla="*/ 1228 h 1715"/>
                <a:gd name="T68" fmla="*/ 206 w 709"/>
                <a:gd name="T69" fmla="*/ 1469 h 1715"/>
                <a:gd name="T70" fmla="*/ 197 w 709"/>
                <a:gd name="T71" fmla="*/ 1483 h 1715"/>
                <a:gd name="T72" fmla="*/ 52 w 709"/>
                <a:gd name="T73" fmla="*/ 1688 h 1715"/>
                <a:gd name="T74" fmla="*/ 44 w 709"/>
                <a:gd name="T75" fmla="*/ 1630 h 1715"/>
                <a:gd name="T76" fmla="*/ 39 w 709"/>
                <a:gd name="T77" fmla="*/ 1577 h 1715"/>
                <a:gd name="T78" fmla="*/ 34 w 709"/>
                <a:gd name="T79" fmla="*/ 1535 h 1715"/>
                <a:gd name="T80" fmla="*/ 9 w 709"/>
                <a:gd name="T81" fmla="*/ 1174 h 1715"/>
                <a:gd name="T82" fmla="*/ 4 w 709"/>
                <a:gd name="T83" fmla="*/ 869 h 1715"/>
                <a:gd name="T84" fmla="*/ 7 w 709"/>
                <a:gd name="T85" fmla="*/ 856 h 1715"/>
                <a:gd name="T86" fmla="*/ 54 w 709"/>
                <a:gd name="T87" fmla="*/ 580 h 1715"/>
                <a:gd name="T88" fmla="*/ 196 w 709"/>
                <a:gd name="T89" fmla="*/ 307 h 1715"/>
                <a:gd name="T90" fmla="*/ 203 w 709"/>
                <a:gd name="T91" fmla="*/ 300 h 1715"/>
                <a:gd name="T92" fmla="*/ 332 w 709"/>
                <a:gd name="T93" fmla="*/ 166 h 1715"/>
                <a:gd name="T94" fmla="*/ 360 w 709"/>
                <a:gd name="T95" fmla="*/ 144 h 1715"/>
                <a:gd name="T96" fmla="*/ 466 w 709"/>
                <a:gd name="T97" fmla="*/ 73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9" h="1715">
                  <a:moveTo>
                    <a:pt x="634" y="0"/>
                  </a:moveTo>
                  <a:cubicBezTo>
                    <a:pt x="647" y="69"/>
                    <a:pt x="654" y="136"/>
                    <a:pt x="663" y="209"/>
                  </a:cubicBezTo>
                  <a:cubicBezTo>
                    <a:pt x="673" y="318"/>
                    <a:pt x="681" y="418"/>
                    <a:pt x="691" y="526"/>
                  </a:cubicBezTo>
                  <a:cubicBezTo>
                    <a:pt x="700" y="666"/>
                    <a:pt x="709" y="795"/>
                    <a:pt x="700" y="935"/>
                  </a:cubicBezTo>
                  <a:cubicBezTo>
                    <a:pt x="700" y="937"/>
                    <a:pt x="697" y="939"/>
                    <a:pt x="697" y="941"/>
                  </a:cubicBezTo>
                  <a:cubicBezTo>
                    <a:pt x="696" y="958"/>
                    <a:pt x="695" y="975"/>
                    <a:pt x="694" y="992"/>
                  </a:cubicBezTo>
                  <a:cubicBezTo>
                    <a:pt x="690" y="1009"/>
                    <a:pt x="689" y="1027"/>
                    <a:pt x="685" y="1044"/>
                  </a:cubicBezTo>
                  <a:cubicBezTo>
                    <a:pt x="680" y="1064"/>
                    <a:pt x="679" y="1083"/>
                    <a:pt x="673" y="1103"/>
                  </a:cubicBezTo>
                  <a:cubicBezTo>
                    <a:pt x="671" y="1107"/>
                    <a:pt x="669" y="1112"/>
                    <a:pt x="667" y="1117"/>
                  </a:cubicBezTo>
                  <a:cubicBezTo>
                    <a:pt x="664" y="1139"/>
                    <a:pt x="659" y="1157"/>
                    <a:pt x="651" y="1176"/>
                  </a:cubicBezTo>
                  <a:cubicBezTo>
                    <a:pt x="643" y="1193"/>
                    <a:pt x="640" y="1211"/>
                    <a:pt x="632" y="1228"/>
                  </a:cubicBezTo>
                  <a:cubicBezTo>
                    <a:pt x="624" y="1243"/>
                    <a:pt x="618" y="1258"/>
                    <a:pt x="613" y="1273"/>
                  </a:cubicBezTo>
                  <a:cubicBezTo>
                    <a:pt x="598" y="1305"/>
                    <a:pt x="579" y="1335"/>
                    <a:pt x="561" y="1367"/>
                  </a:cubicBezTo>
                  <a:cubicBezTo>
                    <a:pt x="538" y="1403"/>
                    <a:pt x="513" y="1433"/>
                    <a:pt x="487" y="1466"/>
                  </a:cubicBezTo>
                  <a:cubicBezTo>
                    <a:pt x="446" y="1513"/>
                    <a:pt x="403" y="1555"/>
                    <a:pt x="353" y="1593"/>
                  </a:cubicBezTo>
                  <a:cubicBezTo>
                    <a:pt x="336" y="1606"/>
                    <a:pt x="320" y="1617"/>
                    <a:pt x="303" y="1629"/>
                  </a:cubicBezTo>
                  <a:cubicBezTo>
                    <a:pt x="300" y="1631"/>
                    <a:pt x="297" y="1630"/>
                    <a:pt x="295" y="1633"/>
                  </a:cubicBezTo>
                  <a:cubicBezTo>
                    <a:pt x="245" y="1667"/>
                    <a:pt x="193" y="1692"/>
                    <a:pt x="139" y="1715"/>
                  </a:cubicBezTo>
                  <a:cubicBezTo>
                    <a:pt x="212" y="1622"/>
                    <a:pt x="269" y="1518"/>
                    <a:pt x="312" y="1405"/>
                  </a:cubicBezTo>
                  <a:cubicBezTo>
                    <a:pt x="316" y="1395"/>
                    <a:pt x="321" y="1384"/>
                    <a:pt x="324" y="1374"/>
                  </a:cubicBezTo>
                  <a:cubicBezTo>
                    <a:pt x="349" y="1300"/>
                    <a:pt x="364" y="1228"/>
                    <a:pt x="375" y="1150"/>
                  </a:cubicBezTo>
                  <a:cubicBezTo>
                    <a:pt x="380" y="1109"/>
                    <a:pt x="382" y="1071"/>
                    <a:pt x="383" y="1030"/>
                  </a:cubicBezTo>
                  <a:cubicBezTo>
                    <a:pt x="383" y="959"/>
                    <a:pt x="376" y="894"/>
                    <a:pt x="365" y="821"/>
                  </a:cubicBezTo>
                  <a:cubicBezTo>
                    <a:pt x="364" y="816"/>
                    <a:pt x="366" y="811"/>
                    <a:pt x="365" y="805"/>
                  </a:cubicBezTo>
                  <a:cubicBezTo>
                    <a:pt x="358" y="734"/>
                    <a:pt x="357" y="669"/>
                    <a:pt x="367" y="598"/>
                  </a:cubicBezTo>
                  <a:cubicBezTo>
                    <a:pt x="367" y="596"/>
                    <a:pt x="366" y="593"/>
                    <a:pt x="366" y="591"/>
                  </a:cubicBezTo>
                  <a:cubicBezTo>
                    <a:pt x="369" y="566"/>
                    <a:pt x="372" y="544"/>
                    <a:pt x="377" y="519"/>
                  </a:cubicBezTo>
                  <a:cubicBezTo>
                    <a:pt x="381" y="502"/>
                    <a:pt x="384" y="487"/>
                    <a:pt x="386" y="471"/>
                  </a:cubicBezTo>
                  <a:cubicBezTo>
                    <a:pt x="388" y="468"/>
                    <a:pt x="389" y="467"/>
                    <a:pt x="390" y="463"/>
                  </a:cubicBezTo>
                  <a:cubicBezTo>
                    <a:pt x="404" y="400"/>
                    <a:pt x="423" y="343"/>
                    <a:pt x="447" y="285"/>
                  </a:cubicBezTo>
                  <a:cubicBezTo>
                    <a:pt x="355" y="473"/>
                    <a:pt x="315" y="688"/>
                    <a:pt x="337" y="896"/>
                  </a:cubicBezTo>
                  <a:cubicBezTo>
                    <a:pt x="337" y="944"/>
                    <a:pt x="340" y="991"/>
                    <a:pt x="334" y="1039"/>
                  </a:cubicBezTo>
                  <a:cubicBezTo>
                    <a:pt x="334" y="1042"/>
                    <a:pt x="335" y="1045"/>
                    <a:pt x="335" y="1047"/>
                  </a:cubicBezTo>
                  <a:cubicBezTo>
                    <a:pt x="327" y="1111"/>
                    <a:pt x="319" y="1167"/>
                    <a:pt x="303" y="1228"/>
                  </a:cubicBezTo>
                  <a:cubicBezTo>
                    <a:pt x="279" y="1314"/>
                    <a:pt x="247" y="1391"/>
                    <a:pt x="206" y="1469"/>
                  </a:cubicBezTo>
                  <a:cubicBezTo>
                    <a:pt x="204" y="1474"/>
                    <a:pt x="199" y="1478"/>
                    <a:pt x="197" y="1483"/>
                  </a:cubicBezTo>
                  <a:cubicBezTo>
                    <a:pt x="156" y="1559"/>
                    <a:pt x="106" y="1624"/>
                    <a:pt x="52" y="1688"/>
                  </a:cubicBezTo>
                  <a:cubicBezTo>
                    <a:pt x="46" y="1669"/>
                    <a:pt x="48" y="1652"/>
                    <a:pt x="44" y="1630"/>
                  </a:cubicBezTo>
                  <a:cubicBezTo>
                    <a:pt x="41" y="1613"/>
                    <a:pt x="39" y="1595"/>
                    <a:pt x="39" y="1577"/>
                  </a:cubicBezTo>
                  <a:cubicBezTo>
                    <a:pt x="38" y="1562"/>
                    <a:pt x="36" y="1548"/>
                    <a:pt x="34" y="1535"/>
                  </a:cubicBezTo>
                  <a:cubicBezTo>
                    <a:pt x="22" y="1411"/>
                    <a:pt x="14" y="1297"/>
                    <a:pt x="9" y="1174"/>
                  </a:cubicBezTo>
                  <a:cubicBezTo>
                    <a:pt x="5" y="1070"/>
                    <a:pt x="0" y="973"/>
                    <a:pt x="4" y="869"/>
                  </a:cubicBezTo>
                  <a:cubicBezTo>
                    <a:pt x="4" y="865"/>
                    <a:pt x="7" y="860"/>
                    <a:pt x="7" y="856"/>
                  </a:cubicBezTo>
                  <a:cubicBezTo>
                    <a:pt x="10" y="760"/>
                    <a:pt x="27" y="672"/>
                    <a:pt x="54" y="580"/>
                  </a:cubicBezTo>
                  <a:cubicBezTo>
                    <a:pt x="85" y="479"/>
                    <a:pt x="132" y="392"/>
                    <a:pt x="196" y="307"/>
                  </a:cubicBezTo>
                  <a:cubicBezTo>
                    <a:pt x="198" y="305"/>
                    <a:pt x="200" y="303"/>
                    <a:pt x="203" y="300"/>
                  </a:cubicBezTo>
                  <a:cubicBezTo>
                    <a:pt x="241" y="249"/>
                    <a:pt x="284" y="207"/>
                    <a:pt x="332" y="166"/>
                  </a:cubicBezTo>
                  <a:cubicBezTo>
                    <a:pt x="341" y="159"/>
                    <a:pt x="351" y="150"/>
                    <a:pt x="360" y="144"/>
                  </a:cubicBezTo>
                  <a:cubicBezTo>
                    <a:pt x="394" y="117"/>
                    <a:pt x="428" y="94"/>
                    <a:pt x="466" y="73"/>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59"/>
            <p:cNvSpPr/>
            <p:nvPr/>
          </p:nvSpPr>
          <p:spPr bwMode="auto">
            <a:xfrm>
              <a:off x="7144287" y="2700465"/>
              <a:ext cx="1119586" cy="465941"/>
            </a:xfrm>
            <a:custGeom>
              <a:avLst/>
              <a:gdLst>
                <a:gd name="T0" fmla="*/ 1319 w 1465"/>
                <a:gd name="T1" fmla="*/ 329 h 600"/>
                <a:gd name="T2" fmla="*/ 1339 w 1465"/>
                <a:gd name="T3" fmla="*/ 306 h 600"/>
                <a:gd name="T4" fmla="*/ 1401 w 1465"/>
                <a:gd name="T5" fmla="*/ 217 h 600"/>
                <a:gd name="T6" fmla="*/ 1465 w 1465"/>
                <a:gd name="T7" fmla="*/ 76 h 600"/>
                <a:gd name="T8" fmla="*/ 1288 w 1465"/>
                <a:gd name="T9" fmla="*/ 48 h 600"/>
                <a:gd name="T10" fmla="*/ 1019 w 1465"/>
                <a:gd name="T11" fmla="*/ 20 h 600"/>
                <a:gd name="T12" fmla="*/ 672 w 1465"/>
                <a:gd name="T13" fmla="*/ 6 h 600"/>
                <a:gd name="T14" fmla="*/ 666 w 1465"/>
                <a:gd name="T15" fmla="*/ 8 h 600"/>
                <a:gd name="T16" fmla="*/ 623 w 1465"/>
                <a:gd name="T17" fmla="*/ 10 h 600"/>
                <a:gd name="T18" fmla="*/ 579 w 1465"/>
                <a:gd name="T19" fmla="*/ 17 h 600"/>
                <a:gd name="T20" fmla="*/ 529 w 1465"/>
                <a:gd name="T21" fmla="*/ 26 h 600"/>
                <a:gd name="T22" fmla="*/ 516 w 1465"/>
                <a:gd name="T23" fmla="*/ 31 h 600"/>
                <a:gd name="T24" fmla="*/ 466 w 1465"/>
                <a:gd name="T25" fmla="*/ 44 h 600"/>
                <a:gd name="T26" fmla="*/ 421 w 1465"/>
                <a:gd name="T27" fmla="*/ 59 h 600"/>
                <a:gd name="T28" fmla="*/ 383 w 1465"/>
                <a:gd name="T29" fmla="*/ 75 h 600"/>
                <a:gd name="T30" fmla="*/ 303 w 1465"/>
                <a:gd name="T31" fmla="*/ 118 h 600"/>
                <a:gd name="T32" fmla="*/ 217 w 1465"/>
                <a:gd name="T33" fmla="*/ 179 h 600"/>
                <a:gd name="T34" fmla="*/ 107 w 1465"/>
                <a:gd name="T35" fmla="*/ 291 h 600"/>
                <a:gd name="T36" fmla="*/ 76 w 1465"/>
                <a:gd name="T37" fmla="*/ 333 h 600"/>
                <a:gd name="T38" fmla="*/ 73 w 1465"/>
                <a:gd name="T39" fmla="*/ 340 h 600"/>
                <a:gd name="T40" fmla="*/ 0 w 1465"/>
                <a:gd name="T41" fmla="*/ 471 h 600"/>
                <a:gd name="T42" fmla="*/ 266 w 1465"/>
                <a:gd name="T43" fmla="*/ 328 h 600"/>
                <a:gd name="T44" fmla="*/ 293 w 1465"/>
                <a:gd name="T45" fmla="*/ 319 h 600"/>
                <a:gd name="T46" fmla="*/ 484 w 1465"/>
                <a:gd name="T47" fmla="*/ 279 h 600"/>
                <a:gd name="T48" fmla="*/ 586 w 1465"/>
                <a:gd name="T49" fmla="*/ 274 h 600"/>
                <a:gd name="T50" fmla="*/ 763 w 1465"/>
                <a:gd name="T51" fmla="*/ 292 h 600"/>
                <a:gd name="T52" fmla="*/ 777 w 1465"/>
                <a:gd name="T53" fmla="*/ 292 h 600"/>
                <a:gd name="T54" fmla="*/ 953 w 1465"/>
                <a:gd name="T55" fmla="*/ 293 h 600"/>
                <a:gd name="T56" fmla="*/ 959 w 1465"/>
                <a:gd name="T57" fmla="*/ 294 h 600"/>
                <a:gd name="T58" fmla="*/ 1020 w 1465"/>
                <a:gd name="T59" fmla="*/ 286 h 600"/>
                <a:gd name="T60" fmla="*/ 1061 w 1465"/>
                <a:gd name="T61" fmla="*/ 279 h 600"/>
                <a:gd name="T62" fmla="*/ 1068 w 1465"/>
                <a:gd name="T63" fmla="*/ 276 h 600"/>
                <a:gd name="T64" fmla="*/ 1220 w 1465"/>
                <a:gd name="T65" fmla="*/ 230 h 600"/>
                <a:gd name="T66" fmla="*/ 699 w 1465"/>
                <a:gd name="T67" fmla="*/ 314 h 600"/>
                <a:gd name="T68" fmla="*/ 577 w 1465"/>
                <a:gd name="T69" fmla="*/ 315 h 600"/>
                <a:gd name="T70" fmla="*/ 571 w 1465"/>
                <a:gd name="T71" fmla="*/ 314 h 600"/>
                <a:gd name="T72" fmla="*/ 417 w 1465"/>
                <a:gd name="T73" fmla="*/ 339 h 600"/>
                <a:gd name="T74" fmla="*/ 210 w 1465"/>
                <a:gd name="T75" fmla="*/ 417 h 600"/>
                <a:gd name="T76" fmla="*/ 199 w 1465"/>
                <a:gd name="T77" fmla="*/ 425 h 600"/>
                <a:gd name="T78" fmla="*/ 22 w 1465"/>
                <a:gd name="T79" fmla="*/ 545 h 600"/>
                <a:gd name="T80" fmla="*/ 71 w 1465"/>
                <a:gd name="T81" fmla="*/ 553 h 600"/>
                <a:gd name="T82" fmla="*/ 116 w 1465"/>
                <a:gd name="T83" fmla="*/ 558 h 600"/>
                <a:gd name="T84" fmla="*/ 152 w 1465"/>
                <a:gd name="T85" fmla="*/ 563 h 600"/>
                <a:gd name="T86" fmla="*/ 458 w 1465"/>
                <a:gd name="T87" fmla="*/ 590 h 600"/>
                <a:gd name="T88" fmla="*/ 717 w 1465"/>
                <a:gd name="T89" fmla="*/ 598 h 600"/>
                <a:gd name="T90" fmla="*/ 729 w 1465"/>
                <a:gd name="T91" fmla="*/ 596 h 600"/>
                <a:gd name="T92" fmla="*/ 964 w 1465"/>
                <a:gd name="T93" fmla="*/ 560 h 600"/>
                <a:gd name="T94" fmla="*/ 1198 w 1465"/>
                <a:gd name="T95" fmla="*/ 443 h 600"/>
                <a:gd name="T96" fmla="*/ 1204 w 1465"/>
                <a:gd name="T97" fmla="*/ 438 h 600"/>
                <a:gd name="T98" fmla="*/ 1319 w 1465"/>
                <a:gd name="T99" fmla="*/ 329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5" h="600">
                  <a:moveTo>
                    <a:pt x="1319" y="329"/>
                  </a:moveTo>
                  <a:cubicBezTo>
                    <a:pt x="1325" y="322"/>
                    <a:pt x="1333" y="314"/>
                    <a:pt x="1339" y="306"/>
                  </a:cubicBezTo>
                  <a:cubicBezTo>
                    <a:pt x="1362" y="278"/>
                    <a:pt x="1382" y="249"/>
                    <a:pt x="1401" y="217"/>
                  </a:cubicBezTo>
                  <a:cubicBezTo>
                    <a:pt x="1426" y="171"/>
                    <a:pt x="1448" y="125"/>
                    <a:pt x="1465" y="76"/>
                  </a:cubicBezTo>
                  <a:cubicBezTo>
                    <a:pt x="1407" y="63"/>
                    <a:pt x="1350" y="56"/>
                    <a:pt x="1288" y="48"/>
                  </a:cubicBezTo>
                  <a:cubicBezTo>
                    <a:pt x="1195" y="37"/>
                    <a:pt x="1110" y="29"/>
                    <a:pt x="1019" y="20"/>
                  </a:cubicBezTo>
                  <a:cubicBezTo>
                    <a:pt x="900" y="10"/>
                    <a:pt x="791" y="0"/>
                    <a:pt x="672" y="6"/>
                  </a:cubicBezTo>
                  <a:cubicBezTo>
                    <a:pt x="670" y="6"/>
                    <a:pt x="668" y="8"/>
                    <a:pt x="666" y="8"/>
                  </a:cubicBezTo>
                  <a:cubicBezTo>
                    <a:pt x="652" y="9"/>
                    <a:pt x="637" y="9"/>
                    <a:pt x="623" y="10"/>
                  </a:cubicBezTo>
                  <a:cubicBezTo>
                    <a:pt x="608" y="13"/>
                    <a:pt x="593" y="14"/>
                    <a:pt x="579" y="17"/>
                  </a:cubicBezTo>
                  <a:cubicBezTo>
                    <a:pt x="562" y="20"/>
                    <a:pt x="545" y="21"/>
                    <a:pt x="529" y="26"/>
                  </a:cubicBezTo>
                  <a:cubicBezTo>
                    <a:pt x="525" y="28"/>
                    <a:pt x="521" y="30"/>
                    <a:pt x="516" y="31"/>
                  </a:cubicBezTo>
                  <a:cubicBezTo>
                    <a:pt x="498" y="33"/>
                    <a:pt x="482" y="37"/>
                    <a:pt x="466" y="44"/>
                  </a:cubicBezTo>
                  <a:cubicBezTo>
                    <a:pt x="451" y="50"/>
                    <a:pt x="436" y="52"/>
                    <a:pt x="421" y="59"/>
                  </a:cubicBezTo>
                  <a:cubicBezTo>
                    <a:pt x="408" y="65"/>
                    <a:pt x="396" y="70"/>
                    <a:pt x="383" y="75"/>
                  </a:cubicBezTo>
                  <a:cubicBezTo>
                    <a:pt x="355" y="87"/>
                    <a:pt x="330" y="102"/>
                    <a:pt x="303" y="118"/>
                  </a:cubicBezTo>
                  <a:cubicBezTo>
                    <a:pt x="272" y="137"/>
                    <a:pt x="245" y="157"/>
                    <a:pt x="217" y="179"/>
                  </a:cubicBezTo>
                  <a:cubicBezTo>
                    <a:pt x="176" y="213"/>
                    <a:pt x="140" y="249"/>
                    <a:pt x="107" y="291"/>
                  </a:cubicBezTo>
                  <a:cubicBezTo>
                    <a:pt x="96" y="305"/>
                    <a:pt x="86" y="319"/>
                    <a:pt x="76" y="333"/>
                  </a:cubicBezTo>
                  <a:cubicBezTo>
                    <a:pt x="74" y="335"/>
                    <a:pt x="75" y="338"/>
                    <a:pt x="73" y="340"/>
                  </a:cubicBezTo>
                  <a:cubicBezTo>
                    <a:pt x="42" y="381"/>
                    <a:pt x="21" y="425"/>
                    <a:pt x="0" y="471"/>
                  </a:cubicBezTo>
                  <a:cubicBezTo>
                    <a:pt x="81" y="411"/>
                    <a:pt x="170" y="363"/>
                    <a:pt x="266" y="328"/>
                  </a:cubicBezTo>
                  <a:cubicBezTo>
                    <a:pt x="275" y="325"/>
                    <a:pt x="284" y="321"/>
                    <a:pt x="293" y="319"/>
                  </a:cubicBezTo>
                  <a:cubicBezTo>
                    <a:pt x="356" y="299"/>
                    <a:pt x="417" y="287"/>
                    <a:pt x="484" y="279"/>
                  </a:cubicBezTo>
                  <a:cubicBezTo>
                    <a:pt x="519" y="275"/>
                    <a:pt x="552" y="274"/>
                    <a:pt x="586" y="274"/>
                  </a:cubicBezTo>
                  <a:cubicBezTo>
                    <a:pt x="646" y="274"/>
                    <a:pt x="701" y="282"/>
                    <a:pt x="763" y="292"/>
                  </a:cubicBezTo>
                  <a:cubicBezTo>
                    <a:pt x="768" y="293"/>
                    <a:pt x="772" y="291"/>
                    <a:pt x="777" y="292"/>
                  </a:cubicBezTo>
                  <a:cubicBezTo>
                    <a:pt x="837" y="299"/>
                    <a:pt x="893" y="301"/>
                    <a:pt x="953" y="293"/>
                  </a:cubicBezTo>
                  <a:cubicBezTo>
                    <a:pt x="954" y="293"/>
                    <a:pt x="957" y="294"/>
                    <a:pt x="959" y="294"/>
                  </a:cubicBezTo>
                  <a:cubicBezTo>
                    <a:pt x="981" y="293"/>
                    <a:pt x="999" y="290"/>
                    <a:pt x="1020" y="286"/>
                  </a:cubicBezTo>
                  <a:cubicBezTo>
                    <a:pt x="1035" y="283"/>
                    <a:pt x="1047" y="281"/>
                    <a:pt x="1061" y="279"/>
                  </a:cubicBezTo>
                  <a:cubicBezTo>
                    <a:pt x="1064" y="278"/>
                    <a:pt x="1065" y="277"/>
                    <a:pt x="1068" y="276"/>
                  </a:cubicBezTo>
                  <a:cubicBezTo>
                    <a:pt x="1122" y="265"/>
                    <a:pt x="1170" y="250"/>
                    <a:pt x="1220" y="230"/>
                  </a:cubicBezTo>
                  <a:cubicBezTo>
                    <a:pt x="1059" y="306"/>
                    <a:pt x="876" y="336"/>
                    <a:pt x="699" y="314"/>
                  </a:cubicBezTo>
                  <a:cubicBezTo>
                    <a:pt x="659" y="314"/>
                    <a:pt x="619" y="311"/>
                    <a:pt x="577" y="315"/>
                  </a:cubicBezTo>
                  <a:cubicBezTo>
                    <a:pt x="575" y="315"/>
                    <a:pt x="573" y="314"/>
                    <a:pt x="571" y="314"/>
                  </a:cubicBezTo>
                  <a:cubicBezTo>
                    <a:pt x="516" y="320"/>
                    <a:pt x="469" y="326"/>
                    <a:pt x="417" y="339"/>
                  </a:cubicBezTo>
                  <a:cubicBezTo>
                    <a:pt x="343" y="358"/>
                    <a:pt x="277" y="384"/>
                    <a:pt x="210" y="417"/>
                  </a:cubicBezTo>
                  <a:cubicBezTo>
                    <a:pt x="206" y="419"/>
                    <a:pt x="202" y="423"/>
                    <a:pt x="199" y="425"/>
                  </a:cubicBezTo>
                  <a:cubicBezTo>
                    <a:pt x="133" y="458"/>
                    <a:pt x="77" y="500"/>
                    <a:pt x="22" y="545"/>
                  </a:cubicBezTo>
                  <a:cubicBezTo>
                    <a:pt x="38" y="550"/>
                    <a:pt x="52" y="549"/>
                    <a:pt x="71" y="553"/>
                  </a:cubicBezTo>
                  <a:cubicBezTo>
                    <a:pt x="85" y="556"/>
                    <a:pt x="101" y="558"/>
                    <a:pt x="116" y="558"/>
                  </a:cubicBezTo>
                  <a:cubicBezTo>
                    <a:pt x="129" y="559"/>
                    <a:pt x="140" y="561"/>
                    <a:pt x="152" y="563"/>
                  </a:cubicBezTo>
                  <a:cubicBezTo>
                    <a:pt x="257" y="574"/>
                    <a:pt x="354" y="583"/>
                    <a:pt x="458" y="590"/>
                  </a:cubicBezTo>
                  <a:cubicBezTo>
                    <a:pt x="547" y="594"/>
                    <a:pt x="629" y="600"/>
                    <a:pt x="717" y="598"/>
                  </a:cubicBezTo>
                  <a:cubicBezTo>
                    <a:pt x="721" y="598"/>
                    <a:pt x="725" y="596"/>
                    <a:pt x="729" y="596"/>
                  </a:cubicBezTo>
                  <a:cubicBezTo>
                    <a:pt x="810" y="595"/>
                    <a:pt x="885" y="582"/>
                    <a:pt x="964" y="560"/>
                  </a:cubicBezTo>
                  <a:cubicBezTo>
                    <a:pt x="1050" y="535"/>
                    <a:pt x="1125" y="496"/>
                    <a:pt x="1198" y="443"/>
                  </a:cubicBezTo>
                  <a:cubicBezTo>
                    <a:pt x="1200" y="441"/>
                    <a:pt x="1202" y="440"/>
                    <a:pt x="1204" y="438"/>
                  </a:cubicBezTo>
                  <a:cubicBezTo>
                    <a:pt x="1247" y="406"/>
                    <a:pt x="1284" y="370"/>
                    <a:pt x="1319" y="329"/>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60"/>
            <p:cNvSpPr/>
            <p:nvPr/>
          </p:nvSpPr>
          <p:spPr bwMode="auto">
            <a:xfrm>
              <a:off x="7059433" y="1773375"/>
              <a:ext cx="246309" cy="788148"/>
            </a:xfrm>
            <a:custGeom>
              <a:avLst/>
              <a:gdLst>
                <a:gd name="T0" fmla="*/ 323 w 323"/>
                <a:gd name="T1" fmla="*/ 0 h 1013"/>
                <a:gd name="T2" fmla="*/ 244 w 323"/>
                <a:gd name="T3" fmla="*/ 441 h 1013"/>
                <a:gd name="T4" fmla="*/ 241 w 323"/>
                <a:gd name="T5" fmla="*/ 544 h 1013"/>
                <a:gd name="T6" fmla="*/ 242 w 323"/>
                <a:gd name="T7" fmla="*/ 550 h 1013"/>
                <a:gd name="T8" fmla="*/ 218 w 323"/>
                <a:gd name="T9" fmla="*/ 681 h 1013"/>
                <a:gd name="T10" fmla="*/ 149 w 323"/>
                <a:gd name="T11" fmla="*/ 855 h 1013"/>
                <a:gd name="T12" fmla="*/ 142 w 323"/>
                <a:gd name="T13" fmla="*/ 865 h 1013"/>
                <a:gd name="T14" fmla="*/ 37 w 323"/>
                <a:gd name="T15" fmla="*/ 1013 h 1013"/>
                <a:gd name="T16" fmla="*/ 32 w 323"/>
                <a:gd name="T17" fmla="*/ 971 h 1013"/>
                <a:gd name="T18" fmla="*/ 28 w 323"/>
                <a:gd name="T19" fmla="*/ 933 h 1013"/>
                <a:gd name="T20" fmla="*/ 24 w 323"/>
                <a:gd name="T21" fmla="*/ 902 h 1013"/>
                <a:gd name="T22" fmla="*/ 6 w 323"/>
                <a:gd name="T23" fmla="*/ 642 h 1013"/>
                <a:gd name="T24" fmla="*/ 3 w 323"/>
                <a:gd name="T25" fmla="*/ 422 h 1013"/>
                <a:gd name="T26" fmla="*/ 5 w 323"/>
                <a:gd name="T27" fmla="*/ 412 h 1013"/>
                <a:gd name="T28" fmla="*/ 39 w 323"/>
                <a:gd name="T29" fmla="*/ 212 h 1013"/>
                <a:gd name="T30" fmla="*/ 141 w 323"/>
                <a:gd name="T31" fmla="*/ 15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3" h="1013">
                  <a:moveTo>
                    <a:pt x="323" y="0"/>
                  </a:moveTo>
                  <a:cubicBezTo>
                    <a:pt x="256" y="135"/>
                    <a:pt x="228" y="290"/>
                    <a:pt x="244" y="441"/>
                  </a:cubicBezTo>
                  <a:cubicBezTo>
                    <a:pt x="243" y="475"/>
                    <a:pt x="245" y="509"/>
                    <a:pt x="241" y="544"/>
                  </a:cubicBezTo>
                  <a:cubicBezTo>
                    <a:pt x="241" y="546"/>
                    <a:pt x="242" y="549"/>
                    <a:pt x="242" y="550"/>
                  </a:cubicBezTo>
                  <a:cubicBezTo>
                    <a:pt x="236" y="596"/>
                    <a:pt x="230" y="636"/>
                    <a:pt x="218" y="681"/>
                  </a:cubicBezTo>
                  <a:cubicBezTo>
                    <a:pt x="202" y="743"/>
                    <a:pt x="178" y="799"/>
                    <a:pt x="149" y="855"/>
                  </a:cubicBezTo>
                  <a:cubicBezTo>
                    <a:pt x="147" y="858"/>
                    <a:pt x="144" y="862"/>
                    <a:pt x="142" y="865"/>
                  </a:cubicBezTo>
                  <a:cubicBezTo>
                    <a:pt x="113" y="920"/>
                    <a:pt x="76" y="967"/>
                    <a:pt x="37" y="1013"/>
                  </a:cubicBezTo>
                  <a:cubicBezTo>
                    <a:pt x="33" y="999"/>
                    <a:pt x="34" y="987"/>
                    <a:pt x="32" y="971"/>
                  </a:cubicBezTo>
                  <a:cubicBezTo>
                    <a:pt x="30" y="959"/>
                    <a:pt x="28" y="946"/>
                    <a:pt x="28" y="933"/>
                  </a:cubicBezTo>
                  <a:cubicBezTo>
                    <a:pt x="27" y="922"/>
                    <a:pt x="26" y="912"/>
                    <a:pt x="24" y="902"/>
                  </a:cubicBezTo>
                  <a:cubicBezTo>
                    <a:pt x="16" y="813"/>
                    <a:pt x="10" y="731"/>
                    <a:pt x="6" y="642"/>
                  </a:cubicBezTo>
                  <a:cubicBezTo>
                    <a:pt x="3" y="566"/>
                    <a:pt x="0" y="496"/>
                    <a:pt x="3" y="422"/>
                  </a:cubicBezTo>
                  <a:cubicBezTo>
                    <a:pt x="3" y="418"/>
                    <a:pt x="5" y="415"/>
                    <a:pt x="5" y="412"/>
                  </a:cubicBezTo>
                  <a:cubicBezTo>
                    <a:pt x="7" y="343"/>
                    <a:pt x="19" y="279"/>
                    <a:pt x="39" y="212"/>
                  </a:cubicBezTo>
                  <a:cubicBezTo>
                    <a:pt x="61" y="140"/>
                    <a:pt x="96" y="77"/>
                    <a:pt x="141" y="15"/>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61"/>
            <p:cNvSpPr/>
            <p:nvPr/>
          </p:nvSpPr>
          <p:spPr bwMode="auto">
            <a:xfrm>
              <a:off x="7136037" y="1730255"/>
              <a:ext cx="314662" cy="846839"/>
            </a:xfrm>
            <a:custGeom>
              <a:avLst/>
              <a:gdLst>
                <a:gd name="T0" fmla="*/ 379 w 412"/>
                <a:gd name="T1" fmla="*/ 0 h 1089"/>
                <a:gd name="T2" fmla="*/ 399 w 412"/>
                <a:gd name="T3" fmla="*/ 230 h 1089"/>
                <a:gd name="T4" fmla="*/ 405 w 412"/>
                <a:gd name="T5" fmla="*/ 525 h 1089"/>
                <a:gd name="T6" fmla="*/ 404 w 412"/>
                <a:gd name="T7" fmla="*/ 530 h 1089"/>
                <a:gd name="T8" fmla="*/ 401 w 412"/>
                <a:gd name="T9" fmla="*/ 567 h 1089"/>
                <a:gd name="T10" fmla="*/ 395 w 412"/>
                <a:gd name="T11" fmla="*/ 603 h 1089"/>
                <a:gd name="T12" fmla="*/ 386 w 412"/>
                <a:gd name="T13" fmla="*/ 646 h 1089"/>
                <a:gd name="T14" fmla="*/ 382 w 412"/>
                <a:gd name="T15" fmla="*/ 657 h 1089"/>
                <a:gd name="T16" fmla="*/ 370 w 412"/>
                <a:gd name="T17" fmla="*/ 699 h 1089"/>
                <a:gd name="T18" fmla="*/ 357 w 412"/>
                <a:gd name="T19" fmla="*/ 737 h 1089"/>
                <a:gd name="T20" fmla="*/ 342 w 412"/>
                <a:gd name="T21" fmla="*/ 769 h 1089"/>
                <a:gd name="T22" fmla="*/ 305 w 412"/>
                <a:gd name="T23" fmla="*/ 837 h 1089"/>
                <a:gd name="T24" fmla="*/ 252 w 412"/>
                <a:gd name="T25" fmla="*/ 909 h 1089"/>
                <a:gd name="T26" fmla="*/ 155 w 412"/>
                <a:gd name="T27" fmla="*/ 1001 h 1089"/>
                <a:gd name="T28" fmla="*/ 118 w 412"/>
                <a:gd name="T29" fmla="*/ 1027 h 1089"/>
                <a:gd name="T30" fmla="*/ 113 w 412"/>
                <a:gd name="T31" fmla="*/ 1029 h 1089"/>
                <a:gd name="T32" fmla="*/ 0 w 412"/>
                <a:gd name="T33" fmla="*/ 1089 h 1089"/>
                <a:gd name="T34" fmla="*/ 126 w 412"/>
                <a:gd name="T35" fmla="*/ 865 h 1089"/>
                <a:gd name="T36" fmla="*/ 134 w 412"/>
                <a:gd name="T37" fmla="*/ 842 h 1089"/>
                <a:gd name="T38" fmla="*/ 171 w 412"/>
                <a:gd name="T39" fmla="*/ 680 h 1089"/>
                <a:gd name="T40" fmla="*/ 176 w 412"/>
                <a:gd name="T41" fmla="*/ 593 h 1089"/>
                <a:gd name="T42" fmla="*/ 164 w 412"/>
                <a:gd name="T43" fmla="*/ 443 h 1089"/>
                <a:gd name="T44" fmla="*/ 164 w 412"/>
                <a:gd name="T45" fmla="*/ 431 h 1089"/>
                <a:gd name="T46" fmla="*/ 165 w 412"/>
                <a:gd name="T47" fmla="*/ 282 h 1089"/>
                <a:gd name="T48" fmla="*/ 164 w 412"/>
                <a:gd name="T49" fmla="*/ 276 h 1089"/>
                <a:gd name="T50" fmla="*/ 172 w 412"/>
                <a:gd name="T51" fmla="*/ 224 h 1089"/>
                <a:gd name="T52" fmla="*/ 179 w 412"/>
                <a:gd name="T53" fmla="*/ 190 h 1089"/>
                <a:gd name="T54" fmla="*/ 182 w 412"/>
                <a:gd name="T55" fmla="*/ 184 h 1089"/>
                <a:gd name="T56" fmla="*/ 223 w 412"/>
                <a:gd name="T57" fmla="*/ 56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2" h="1089">
                  <a:moveTo>
                    <a:pt x="379" y="0"/>
                  </a:moveTo>
                  <a:cubicBezTo>
                    <a:pt x="386" y="79"/>
                    <a:pt x="392" y="152"/>
                    <a:pt x="399" y="230"/>
                  </a:cubicBezTo>
                  <a:cubicBezTo>
                    <a:pt x="405" y="331"/>
                    <a:pt x="412" y="424"/>
                    <a:pt x="405" y="525"/>
                  </a:cubicBezTo>
                  <a:cubicBezTo>
                    <a:pt x="405" y="526"/>
                    <a:pt x="404" y="528"/>
                    <a:pt x="404" y="530"/>
                  </a:cubicBezTo>
                  <a:cubicBezTo>
                    <a:pt x="403" y="542"/>
                    <a:pt x="402" y="554"/>
                    <a:pt x="401" y="567"/>
                  </a:cubicBezTo>
                  <a:cubicBezTo>
                    <a:pt x="398" y="579"/>
                    <a:pt x="397" y="591"/>
                    <a:pt x="395" y="603"/>
                  </a:cubicBezTo>
                  <a:cubicBezTo>
                    <a:pt x="391" y="618"/>
                    <a:pt x="391" y="632"/>
                    <a:pt x="386" y="646"/>
                  </a:cubicBezTo>
                  <a:cubicBezTo>
                    <a:pt x="385" y="649"/>
                    <a:pt x="383" y="653"/>
                    <a:pt x="382" y="657"/>
                  </a:cubicBezTo>
                  <a:cubicBezTo>
                    <a:pt x="379" y="672"/>
                    <a:pt x="376" y="685"/>
                    <a:pt x="370" y="699"/>
                  </a:cubicBezTo>
                  <a:cubicBezTo>
                    <a:pt x="364" y="712"/>
                    <a:pt x="363" y="725"/>
                    <a:pt x="357" y="737"/>
                  </a:cubicBezTo>
                  <a:cubicBezTo>
                    <a:pt x="351" y="748"/>
                    <a:pt x="347" y="758"/>
                    <a:pt x="342" y="769"/>
                  </a:cubicBezTo>
                  <a:cubicBezTo>
                    <a:pt x="332" y="793"/>
                    <a:pt x="318" y="814"/>
                    <a:pt x="305" y="837"/>
                  </a:cubicBezTo>
                  <a:cubicBezTo>
                    <a:pt x="288" y="863"/>
                    <a:pt x="271" y="885"/>
                    <a:pt x="252" y="909"/>
                  </a:cubicBezTo>
                  <a:cubicBezTo>
                    <a:pt x="222" y="943"/>
                    <a:pt x="191" y="973"/>
                    <a:pt x="155" y="1001"/>
                  </a:cubicBezTo>
                  <a:cubicBezTo>
                    <a:pt x="142" y="1010"/>
                    <a:pt x="131" y="1018"/>
                    <a:pt x="118" y="1027"/>
                  </a:cubicBezTo>
                  <a:cubicBezTo>
                    <a:pt x="117" y="1028"/>
                    <a:pt x="114" y="1027"/>
                    <a:pt x="113" y="1029"/>
                  </a:cubicBezTo>
                  <a:cubicBezTo>
                    <a:pt x="77" y="1054"/>
                    <a:pt x="39" y="1072"/>
                    <a:pt x="0" y="1089"/>
                  </a:cubicBezTo>
                  <a:cubicBezTo>
                    <a:pt x="53" y="1021"/>
                    <a:pt x="94" y="946"/>
                    <a:pt x="126" y="865"/>
                  </a:cubicBezTo>
                  <a:cubicBezTo>
                    <a:pt x="128" y="857"/>
                    <a:pt x="131" y="849"/>
                    <a:pt x="134" y="842"/>
                  </a:cubicBezTo>
                  <a:cubicBezTo>
                    <a:pt x="152" y="789"/>
                    <a:pt x="163" y="737"/>
                    <a:pt x="171" y="680"/>
                  </a:cubicBezTo>
                  <a:cubicBezTo>
                    <a:pt x="174" y="651"/>
                    <a:pt x="176" y="623"/>
                    <a:pt x="176" y="593"/>
                  </a:cubicBezTo>
                  <a:cubicBezTo>
                    <a:pt x="177" y="542"/>
                    <a:pt x="172" y="496"/>
                    <a:pt x="164" y="443"/>
                  </a:cubicBezTo>
                  <a:cubicBezTo>
                    <a:pt x="163" y="439"/>
                    <a:pt x="165" y="436"/>
                    <a:pt x="164" y="431"/>
                  </a:cubicBezTo>
                  <a:cubicBezTo>
                    <a:pt x="159" y="380"/>
                    <a:pt x="158" y="333"/>
                    <a:pt x="165" y="282"/>
                  </a:cubicBezTo>
                  <a:cubicBezTo>
                    <a:pt x="165" y="280"/>
                    <a:pt x="164" y="278"/>
                    <a:pt x="164" y="276"/>
                  </a:cubicBezTo>
                  <a:cubicBezTo>
                    <a:pt x="166" y="258"/>
                    <a:pt x="169" y="242"/>
                    <a:pt x="172" y="224"/>
                  </a:cubicBezTo>
                  <a:cubicBezTo>
                    <a:pt x="175" y="212"/>
                    <a:pt x="177" y="201"/>
                    <a:pt x="179" y="190"/>
                  </a:cubicBezTo>
                  <a:cubicBezTo>
                    <a:pt x="180" y="188"/>
                    <a:pt x="181" y="187"/>
                    <a:pt x="182" y="184"/>
                  </a:cubicBezTo>
                  <a:cubicBezTo>
                    <a:pt x="192" y="138"/>
                    <a:pt x="205" y="97"/>
                    <a:pt x="223" y="56"/>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62"/>
            <p:cNvSpPr/>
            <p:nvPr/>
          </p:nvSpPr>
          <p:spPr bwMode="auto">
            <a:xfrm>
              <a:off x="7513161" y="2343523"/>
              <a:ext cx="794317" cy="330591"/>
            </a:xfrm>
            <a:custGeom>
              <a:avLst/>
              <a:gdLst>
                <a:gd name="T0" fmla="*/ 935 w 1038"/>
                <a:gd name="T1" fmla="*/ 234 h 425"/>
                <a:gd name="T2" fmla="*/ 949 w 1038"/>
                <a:gd name="T3" fmla="*/ 217 h 425"/>
                <a:gd name="T4" fmla="*/ 993 w 1038"/>
                <a:gd name="T5" fmla="*/ 154 h 425"/>
                <a:gd name="T6" fmla="*/ 1038 w 1038"/>
                <a:gd name="T7" fmla="*/ 53 h 425"/>
                <a:gd name="T8" fmla="*/ 913 w 1038"/>
                <a:gd name="T9" fmla="*/ 34 h 425"/>
                <a:gd name="T10" fmla="*/ 722 w 1038"/>
                <a:gd name="T11" fmla="*/ 14 h 425"/>
                <a:gd name="T12" fmla="*/ 476 w 1038"/>
                <a:gd name="T13" fmla="*/ 4 h 425"/>
                <a:gd name="T14" fmla="*/ 472 w 1038"/>
                <a:gd name="T15" fmla="*/ 5 h 425"/>
                <a:gd name="T16" fmla="*/ 441 w 1038"/>
                <a:gd name="T17" fmla="*/ 7 h 425"/>
                <a:gd name="T18" fmla="*/ 410 w 1038"/>
                <a:gd name="T19" fmla="*/ 12 h 425"/>
                <a:gd name="T20" fmla="*/ 375 w 1038"/>
                <a:gd name="T21" fmla="*/ 18 h 425"/>
                <a:gd name="T22" fmla="*/ 366 w 1038"/>
                <a:gd name="T23" fmla="*/ 22 h 425"/>
                <a:gd name="T24" fmla="*/ 330 w 1038"/>
                <a:gd name="T25" fmla="*/ 31 h 425"/>
                <a:gd name="T26" fmla="*/ 298 w 1038"/>
                <a:gd name="T27" fmla="*/ 42 h 425"/>
                <a:gd name="T28" fmla="*/ 271 w 1038"/>
                <a:gd name="T29" fmla="*/ 53 h 425"/>
                <a:gd name="T30" fmla="*/ 214 w 1038"/>
                <a:gd name="T31" fmla="*/ 83 h 425"/>
                <a:gd name="T32" fmla="*/ 154 w 1038"/>
                <a:gd name="T33" fmla="*/ 127 h 425"/>
                <a:gd name="T34" fmla="*/ 75 w 1038"/>
                <a:gd name="T35" fmla="*/ 206 h 425"/>
                <a:gd name="T36" fmla="*/ 53 w 1038"/>
                <a:gd name="T37" fmla="*/ 236 h 425"/>
                <a:gd name="T38" fmla="*/ 51 w 1038"/>
                <a:gd name="T39" fmla="*/ 241 h 425"/>
                <a:gd name="T40" fmla="*/ 0 w 1038"/>
                <a:gd name="T41" fmla="*/ 334 h 425"/>
                <a:gd name="T42" fmla="*/ 188 w 1038"/>
                <a:gd name="T43" fmla="*/ 233 h 425"/>
                <a:gd name="T44" fmla="*/ 208 w 1038"/>
                <a:gd name="T45" fmla="*/ 226 h 425"/>
                <a:gd name="T46" fmla="*/ 343 w 1038"/>
                <a:gd name="T47" fmla="*/ 198 h 425"/>
                <a:gd name="T48" fmla="*/ 415 w 1038"/>
                <a:gd name="T49" fmla="*/ 194 h 425"/>
                <a:gd name="T50" fmla="*/ 541 w 1038"/>
                <a:gd name="T51" fmla="*/ 207 h 425"/>
                <a:gd name="T52" fmla="*/ 550 w 1038"/>
                <a:gd name="T53" fmla="*/ 207 h 425"/>
                <a:gd name="T54" fmla="*/ 675 w 1038"/>
                <a:gd name="T55" fmla="*/ 208 h 425"/>
                <a:gd name="T56" fmla="*/ 680 w 1038"/>
                <a:gd name="T57" fmla="*/ 209 h 425"/>
                <a:gd name="T58" fmla="*/ 723 w 1038"/>
                <a:gd name="T59" fmla="*/ 203 h 425"/>
                <a:gd name="T60" fmla="*/ 752 w 1038"/>
                <a:gd name="T61" fmla="*/ 198 h 425"/>
                <a:gd name="T62" fmla="*/ 757 w 1038"/>
                <a:gd name="T63" fmla="*/ 196 h 425"/>
                <a:gd name="T64" fmla="*/ 865 w 1038"/>
                <a:gd name="T65" fmla="*/ 163 h 425"/>
                <a:gd name="T66" fmla="*/ 495 w 1038"/>
                <a:gd name="T67" fmla="*/ 223 h 425"/>
                <a:gd name="T68" fmla="*/ 409 w 1038"/>
                <a:gd name="T69" fmla="*/ 223 h 425"/>
                <a:gd name="T70" fmla="*/ 404 w 1038"/>
                <a:gd name="T71" fmla="*/ 223 h 425"/>
                <a:gd name="T72" fmla="*/ 295 w 1038"/>
                <a:gd name="T73" fmla="*/ 240 h 425"/>
                <a:gd name="T74" fmla="*/ 149 w 1038"/>
                <a:gd name="T75" fmla="*/ 296 h 425"/>
                <a:gd name="T76" fmla="*/ 140 w 1038"/>
                <a:gd name="T77" fmla="*/ 301 h 425"/>
                <a:gd name="T78" fmla="*/ 15 w 1038"/>
                <a:gd name="T79" fmla="*/ 387 h 425"/>
                <a:gd name="T80" fmla="*/ 50 w 1038"/>
                <a:gd name="T81" fmla="*/ 392 h 425"/>
                <a:gd name="T82" fmla="*/ 82 w 1038"/>
                <a:gd name="T83" fmla="*/ 395 h 425"/>
                <a:gd name="T84" fmla="*/ 107 w 1038"/>
                <a:gd name="T85" fmla="*/ 399 h 425"/>
                <a:gd name="T86" fmla="*/ 324 w 1038"/>
                <a:gd name="T87" fmla="*/ 418 h 425"/>
                <a:gd name="T88" fmla="*/ 508 w 1038"/>
                <a:gd name="T89" fmla="*/ 424 h 425"/>
                <a:gd name="T90" fmla="*/ 516 w 1038"/>
                <a:gd name="T91" fmla="*/ 422 h 425"/>
                <a:gd name="T92" fmla="*/ 683 w 1038"/>
                <a:gd name="T93" fmla="*/ 397 h 425"/>
                <a:gd name="T94" fmla="*/ 849 w 1038"/>
                <a:gd name="T95" fmla="*/ 314 h 425"/>
                <a:gd name="T96" fmla="*/ 853 w 1038"/>
                <a:gd name="T97" fmla="*/ 310 h 425"/>
                <a:gd name="T98" fmla="*/ 935 w 1038"/>
                <a:gd name="T99" fmla="*/ 2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8" h="425">
                  <a:moveTo>
                    <a:pt x="935" y="234"/>
                  </a:moveTo>
                  <a:cubicBezTo>
                    <a:pt x="940" y="228"/>
                    <a:pt x="945" y="223"/>
                    <a:pt x="949" y="217"/>
                  </a:cubicBezTo>
                  <a:cubicBezTo>
                    <a:pt x="966" y="197"/>
                    <a:pt x="980" y="176"/>
                    <a:pt x="993" y="154"/>
                  </a:cubicBezTo>
                  <a:cubicBezTo>
                    <a:pt x="1011" y="121"/>
                    <a:pt x="1027" y="88"/>
                    <a:pt x="1038" y="53"/>
                  </a:cubicBezTo>
                  <a:cubicBezTo>
                    <a:pt x="997" y="45"/>
                    <a:pt x="957" y="40"/>
                    <a:pt x="913" y="34"/>
                  </a:cubicBezTo>
                  <a:cubicBezTo>
                    <a:pt x="847" y="26"/>
                    <a:pt x="787" y="20"/>
                    <a:pt x="722" y="14"/>
                  </a:cubicBezTo>
                  <a:cubicBezTo>
                    <a:pt x="638" y="7"/>
                    <a:pt x="560" y="0"/>
                    <a:pt x="476" y="4"/>
                  </a:cubicBezTo>
                  <a:cubicBezTo>
                    <a:pt x="475" y="4"/>
                    <a:pt x="473" y="5"/>
                    <a:pt x="472" y="5"/>
                  </a:cubicBezTo>
                  <a:cubicBezTo>
                    <a:pt x="462" y="6"/>
                    <a:pt x="451" y="7"/>
                    <a:pt x="441" y="7"/>
                  </a:cubicBezTo>
                  <a:cubicBezTo>
                    <a:pt x="431" y="9"/>
                    <a:pt x="421" y="10"/>
                    <a:pt x="410" y="12"/>
                  </a:cubicBezTo>
                  <a:cubicBezTo>
                    <a:pt x="398" y="14"/>
                    <a:pt x="386" y="15"/>
                    <a:pt x="375" y="18"/>
                  </a:cubicBezTo>
                  <a:cubicBezTo>
                    <a:pt x="372" y="20"/>
                    <a:pt x="369" y="21"/>
                    <a:pt x="366" y="22"/>
                  </a:cubicBezTo>
                  <a:cubicBezTo>
                    <a:pt x="353" y="23"/>
                    <a:pt x="342" y="26"/>
                    <a:pt x="330" y="31"/>
                  </a:cubicBezTo>
                  <a:cubicBezTo>
                    <a:pt x="320" y="36"/>
                    <a:pt x="309" y="37"/>
                    <a:pt x="298" y="42"/>
                  </a:cubicBezTo>
                  <a:cubicBezTo>
                    <a:pt x="289" y="46"/>
                    <a:pt x="280" y="50"/>
                    <a:pt x="271" y="53"/>
                  </a:cubicBezTo>
                  <a:cubicBezTo>
                    <a:pt x="251" y="62"/>
                    <a:pt x="234" y="72"/>
                    <a:pt x="214" y="83"/>
                  </a:cubicBezTo>
                  <a:cubicBezTo>
                    <a:pt x="192" y="97"/>
                    <a:pt x="174" y="111"/>
                    <a:pt x="154" y="127"/>
                  </a:cubicBezTo>
                  <a:cubicBezTo>
                    <a:pt x="125" y="151"/>
                    <a:pt x="99" y="176"/>
                    <a:pt x="75" y="206"/>
                  </a:cubicBezTo>
                  <a:cubicBezTo>
                    <a:pt x="68" y="216"/>
                    <a:pt x="61" y="226"/>
                    <a:pt x="53" y="236"/>
                  </a:cubicBezTo>
                  <a:cubicBezTo>
                    <a:pt x="52" y="238"/>
                    <a:pt x="52" y="240"/>
                    <a:pt x="51" y="241"/>
                  </a:cubicBezTo>
                  <a:cubicBezTo>
                    <a:pt x="30" y="270"/>
                    <a:pt x="14" y="302"/>
                    <a:pt x="0" y="334"/>
                  </a:cubicBezTo>
                  <a:cubicBezTo>
                    <a:pt x="57" y="291"/>
                    <a:pt x="120" y="257"/>
                    <a:pt x="188" y="233"/>
                  </a:cubicBezTo>
                  <a:cubicBezTo>
                    <a:pt x="194" y="231"/>
                    <a:pt x="201" y="228"/>
                    <a:pt x="208" y="226"/>
                  </a:cubicBezTo>
                  <a:cubicBezTo>
                    <a:pt x="252" y="212"/>
                    <a:pt x="295" y="203"/>
                    <a:pt x="343" y="198"/>
                  </a:cubicBezTo>
                  <a:cubicBezTo>
                    <a:pt x="368" y="195"/>
                    <a:pt x="391" y="194"/>
                    <a:pt x="415" y="194"/>
                  </a:cubicBezTo>
                  <a:cubicBezTo>
                    <a:pt x="458" y="194"/>
                    <a:pt x="497" y="200"/>
                    <a:pt x="541" y="207"/>
                  </a:cubicBezTo>
                  <a:cubicBezTo>
                    <a:pt x="544" y="207"/>
                    <a:pt x="547" y="206"/>
                    <a:pt x="550" y="207"/>
                  </a:cubicBezTo>
                  <a:cubicBezTo>
                    <a:pt x="594" y="212"/>
                    <a:pt x="633" y="213"/>
                    <a:pt x="675" y="208"/>
                  </a:cubicBezTo>
                  <a:cubicBezTo>
                    <a:pt x="677" y="208"/>
                    <a:pt x="679" y="209"/>
                    <a:pt x="680" y="209"/>
                  </a:cubicBezTo>
                  <a:cubicBezTo>
                    <a:pt x="695" y="207"/>
                    <a:pt x="708" y="205"/>
                    <a:pt x="723" y="203"/>
                  </a:cubicBezTo>
                  <a:cubicBezTo>
                    <a:pt x="734" y="201"/>
                    <a:pt x="742" y="199"/>
                    <a:pt x="752" y="198"/>
                  </a:cubicBezTo>
                  <a:cubicBezTo>
                    <a:pt x="754" y="197"/>
                    <a:pt x="755" y="196"/>
                    <a:pt x="757" y="196"/>
                  </a:cubicBezTo>
                  <a:cubicBezTo>
                    <a:pt x="795" y="188"/>
                    <a:pt x="830" y="177"/>
                    <a:pt x="865" y="163"/>
                  </a:cubicBezTo>
                  <a:cubicBezTo>
                    <a:pt x="751" y="217"/>
                    <a:pt x="621" y="238"/>
                    <a:pt x="495" y="223"/>
                  </a:cubicBezTo>
                  <a:cubicBezTo>
                    <a:pt x="467" y="223"/>
                    <a:pt x="439" y="220"/>
                    <a:pt x="409" y="223"/>
                  </a:cubicBezTo>
                  <a:cubicBezTo>
                    <a:pt x="408" y="223"/>
                    <a:pt x="406" y="223"/>
                    <a:pt x="404" y="223"/>
                  </a:cubicBezTo>
                  <a:cubicBezTo>
                    <a:pt x="366" y="227"/>
                    <a:pt x="332" y="231"/>
                    <a:pt x="295" y="240"/>
                  </a:cubicBezTo>
                  <a:cubicBezTo>
                    <a:pt x="243" y="254"/>
                    <a:pt x="196" y="272"/>
                    <a:pt x="149" y="296"/>
                  </a:cubicBezTo>
                  <a:cubicBezTo>
                    <a:pt x="146" y="297"/>
                    <a:pt x="143" y="300"/>
                    <a:pt x="140" y="301"/>
                  </a:cubicBezTo>
                  <a:cubicBezTo>
                    <a:pt x="94" y="325"/>
                    <a:pt x="54" y="355"/>
                    <a:pt x="15" y="387"/>
                  </a:cubicBezTo>
                  <a:cubicBezTo>
                    <a:pt x="26" y="390"/>
                    <a:pt x="37" y="390"/>
                    <a:pt x="50" y="392"/>
                  </a:cubicBezTo>
                  <a:cubicBezTo>
                    <a:pt x="60" y="394"/>
                    <a:pt x="71" y="395"/>
                    <a:pt x="82" y="395"/>
                  </a:cubicBezTo>
                  <a:cubicBezTo>
                    <a:pt x="91" y="396"/>
                    <a:pt x="99" y="398"/>
                    <a:pt x="107" y="399"/>
                  </a:cubicBezTo>
                  <a:cubicBezTo>
                    <a:pt x="182" y="407"/>
                    <a:pt x="250" y="413"/>
                    <a:pt x="324" y="418"/>
                  </a:cubicBezTo>
                  <a:cubicBezTo>
                    <a:pt x="387" y="421"/>
                    <a:pt x="446" y="425"/>
                    <a:pt x="508" y="424"/>
                  </a:cubicBezTo>
                  <a:cubicBezTo>
                    <a:pt x="511" y="424"/>
                    <a:pt x="514" y="422"/>
                    <a:pt x="516" y="422"/>
                  </a:cubicBezTo>
                  <a:cubicBezTo>
                    <a:pt x="574" y="422"/>
                    <a:pt x="627" y="412"/>
                    <a:pt x="683" y="397"/>
                  </a:cubicBezTo>
                  <a:cubicBezTo>
                    <a:pt x="744" y="379"/>
                    <a:pt x="797" y="352"/>
                    <a:pt x="849" y="314"/>
                  </a:cubicBezTo>
                  <a:cubicBezTo>
                    <a:pt x="850" y="313"/>
                    <a:pt x="852" y="312"/>
                    <a:pt x="853" y="310"/>
                  </a:cubicBezTo>
                  <a:cubicBezTo>
                    <a:pt x="884" y="288"/>
                    <a:pt x="911" y="262"/>
                    <a:pt x="935" y="234"/>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63"/>
            <p:cNvSpPr/>
            <p:nvPr/>
          </p:nvSpPr>
          <p:spPr bwMode="auto">
            <a:xfrm>
              <a:off x="7477805" y="1714682"/>
              <a:ext cx="174419" cy="559368"/>
            </a:xfrm>
            <a:custGeom>
              <a:avLst/>
              <a:gdLst>
                <a:gd name="T0" fmla="*/ 229 w 229"/>
                <a:gd name="T1" fmla="*/ 0 h 719"/>
                <a:gd name="T2" fmla="*/ 173 w 229"/>
                <a:gd name="T3" fmla="*/ 313 h 719"/>
                <a:gd name="T4" fmla="*/ 171 w 229"/>
                <a:gd name="T5" fmla="*/ 387 h 719"/>
                <a:gd name="T6" fmla="*/ 171 w 229"/>
                <a:gd name="T7" fmla="*/ 391 h 719"/>
                <a:gd name="T8" fmla="*/ 155 w 229"/>
                <a:gd name="T9" fmla="*/ 483 h 719"/>
                <a:gd name="T10" fmla="*/ 105 w 229"/>
                <a:gd name="T11" fmla="*/ 607 h 719"/>
                <a:gd name="T12" fmla="*/ 101 w 229"/>
                <a:gd name="T13" fmla="*/ 614 h 719"/>
                <a:gd name="T14" fmla="*/ 26 w 229"/>
                <a:gd name="T15" fmla="*/ 719 h 719"/>
                <a:gd name="T16" fmla="*/ 23 w 229"/>
                <a:gd name="T17" fmla="*/ 690 h 719"/>
                <a:gd name="T18" fmla="*/ 20 w 229"/>
                <a:gd name="T19" fmla="*/ 662 h 719"/>
                <a:gd name="T20" fmla="*/ 17 w 229"/>
                <a:gd name="T21" fmla="*/ 641 h 719"/>
                <a:gd name="T22" fmla="*/ 4 w 229"/>
                <a:gd name="T23" fmla="*/ 456 h 719"/>
                <a:gd name="T24" fmla="*/ 2 w 229"/>
                <a:gd name="T25" fmla="*/ 300 h 719"/>
                <a:gd name="T26" fmla="*/ 3 w 229"/>
                <a:gd name="T27" fmla="*/ 293 h 719"/>
                <a:gd name="T28" fmla="*/ 27 w 229"/>
                <a:gd name="T29" fmla="*/ 151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9" h="719">
                  <a:moveTo>
                    <a:pt x="229" y="0"/>
                  </a:moveTo>
                  <a:cubicBezTo>
                    <a:pt x="181" y="97"/>
                    <a:pt x="161" y="207"/>
                    <a:pt x="173" y="313"/>
                  </a:cubicBezTo>
                  <a:cubicBezTo>
                    <a:pt x="172" y="338"/>
                    <a:pt x="174" y="362"/>
                    <a:pt x="171" y="387"/>
                  </a:cubicBezTo>
                  <a:cubicBezTo>
                    <a:pt x="171" y="388"/>
                    <a:pt x="171" y="390"/>
                    <a:pt x="171" y="391"/>
                  </a:cubicBezTo>
                  <a:cubicBezTo>
                    <a:pt x="168" y="423"/>
                    <a:pt x="163" y="452"/>
                    <a:pt x="155" y="483"/>
                  </a:cubicBezTo>
                  <a:cubicBezTo>
                    <a:pt x="143" y="528"/>
                    <a:pt x="126" y="567"/>
                    <a:pt x="105" y="607"/>
                  </a:cubicBezTo>
                  <a:cubicBezTo>
                    <a:pt x="104" y="609"/>
                    <a:pt x="102" y="612"/>
                    <a:pt x="101" y="614"/>
                  </a:cubicBezTo>
                  <a:cubicBezTo>
                    <a:pt x="80" y="653"/>
                    <a:pt x="54" y="686"/>
                    <a:pt x="26" y="719"/>
                  </a:cubicBezTo>
                  <a:cubicBezTo>
                    <a:pt x="24" y="709"/>
                    <a:pt x="24" y="701"/>
                    <a:pt x="23" y="690"/>
                  </a:cubicBezTo>
                  <a:cubicBezTo>
                    <a:pt x="21" y="681"/>
                    <a:pt x="20" y="672"/>
                    <a:pt x="20" y="662"/>
                  </a:cubicBezTo>
                  <a:cubicBezTo>
                    <a:pt x="19" y="655"/>
                    <a:pt x="18" y="648"/>
                    <a:pt x="17" y="641"/>
                  </a:cubicBezTo>
                  <a:cubicBezTo>
                    <a:pt x="11" y="577"/>
                    <a:pt x="7" y="519"/>
                    <a:pt x="4" y="456"/>
                  </a:cubicBezTo>
                  <a:cubicBezTo>
                    <a:pt x="2" y="402"/>
                    <a:pt x="0" y="353"/>
                    <a:pt x="2" y="300"/>
                  </a:cubicBezTo>
                  <a:cubicBezTo>
                    <a:pt x="2" y="297"/>
                    <a:pt x="3" y="295"/>
                    <a:pt x="3" y="293"/>
                  </a:cubicBezTo>
                  <a:cubicBezTo>
                    <a:pt x="5" y="244"/>
                    <a:pt x="13" y="198"/>
                    <a:pt x="27" y="151"/>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64"/>
            <p:cNvSpPr/>
            <p:nvPr/>
          </p:nvSpPr>
          <p:spPr bwMode="auto">
            <a:xfrm>
              <a:off x="7532016" y="1810507"/>
              <a:ext cx="222739" cy="474326"/>
            </a:xfrm>
            <a:custGeom>
              <a:avLst/>
              <a:gdLst>
                <a:gd name="T0" fmla="*/ 283 w 292"/>
                <a:gd name="T1" fmla="*/ 0 h 609"/>
                <a:gd name="T2" fmla="*/ 287 w 292"/>
                <a:gd name="T3" fmla="*/ 209 h 609"/>
                <a:gd name="T4" fmla="*/ 286 w 292"/>
                <a:gd name="T5" fmla="*/ 213 h 609"/>
                <a:gd name="T6" fmla="*/ 284 w 292"/>
                <a:gd name="T7" fmla="*/ 239 h 609"/>
                <a:gd name="T8" fmla="*/ 280 w 292"/>
                <a:gd name="T9" fmla="*/ 265 h 609"/>
                <a:gd name="T10" fmla="*/ 274 w 292"/>
                <a:gd name="T11" fmla="*/ 295 h 609"/>
                <a:gd name="T12" fmla="*/ 271 w 292"/>
                <a:gd name="T13" fmla="*/ 303 h 609"/>
                <a:gd name="T14" fmla="*/ 262 w 292"/>
                <a:gd name="T15" fmla="*/ 333 h 609"/>
                <a:gd name="T16" fmla="*/ 253 w 292"/>
                <a:gd name="T17" fmla="*/ 360 h 609"/>
                <a:gd name="T18" fmla="*/ 243 w 292"/>
                <a:gd name="T19" fmla="*/ 382 h 609"/>
                <a:gd name="T20" fmla="*/ 216 w 292"/>
                <a:gd name="T21" fmla="*/ 430 h 609"/>
                <a:gd name="T22" fmla="*/ 178 w 292"/>
                <a:gd name="T23" fmla="*/ 481 h 609"/>
                <a:gd name="T24" fmla="*/ 110 w 292"/>
                <a:gd name="T25" fmla="*/ 547 h 609"/>
                <a:gd name="T26" fmla="*/ 84 w 292"/>
                <a:gd name="T27" fmla="*/ 565 h 609"/>
                <a:gd name="T28" fmla="*/ 80 w 292"/>
                <a:gd name="T29" fmla="*/ 567 h 609"/>
                <a:gd name="T30" fmla="*/ 0 w 292"/>
                <a:gd name="T31" fmla="*/ 609 h 609"/>
                <a:gd name="T32" fmla="*/ 89 w 292"/>
                <a:gd name="T33" fmla="*/ 450 h 609"/>
                <a:gd name="T34" fmla="*/ 95 w 292"/>
                <a:gd name="T35" fmla="*/ 434 h 609"/>
                <a:gd name="T36" fmla="*/ 121 w 292"/>
                <a:gd name="T37" fmla="*/ 319 h 609"/>
                <a:gd name="T38" fmla="*/ 125 w 292"/>
                <a:gd name="T39" fmla="*/ 258 h 609"/>
                <a:gd name="T40" fmla="*/ 116 w 292"/>
                <a:gd name="T41" fmla="*/ 151 h 609"/>
                <a:gd name="T42" fmla="*/ 116 w 292"/>
                <a:gd name="T43" fmla="*/ 143 h 609"/>
                <a:gd name="T44" fmla="*/ 117 w 292"/>
                <a:gd name="T45" fmla="*/ 37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2" h="609">
                  <a:moveTo>
                    <a:pt x="283" y="0"/>
                  </a:moveTo>
                  <a:cubicBezTo>
                    <a:pt x="287" y="72"/>
                    <a:pt x="292" y="137"/>
                    <a:pt x="287" y="209"/>
                  </a:cubicBezTo>
                  <a:cubicBezTo>
                    <a:pt x="287" y="210"/>
                    <a:pt x="286" y="211"/>
                    <a:pt x="286" y="213"/>
                  </a:cubicBezTo>
                  <a:cubicBezTo>
                    <a:pt x="285" y="221"/>
                    <a:pt x="285" y="230"/>
                    <a:pt x="284" y="239"/>
                  </a:cubicBezTo>
                  <a:cubicBezTo>
                    <a:pt x="282" y="247"/>
                    <a:pt x="282" y="256"/>
                    <a:pt x="280" y="265"/>
                  </a:cubicBezTo>
                  <a:cubicBezTo>
                    <a:pt x="277" y="275"/>
                    <a:pt x="277" y="285"/>
                    <a:pt x="274" y="295"/>
                  </a:cubicBezTo>
                  <a:cubicBezTo>
                    <a:pt x="273" y="298"/>
                    <a:pt x="271" y="300"/>
                    <a:pt x="271" y="303"/>
                  </a:cubicBezTo>
                  <a:cubicBezTo>
                    <a:pt x="269" y="314"/>
                    <a:pt x="267" y="323"/>
                    <a:pt x="262" y="333"/>
                  </a:cubicBezTo>
                  <a:cubicBezTo>
                    <a:pt x="258" y="342"/>
                    <a:pt x="257" y="351"/>
                    <a:pt x="253" y="360"/>
                  </a:cubicBezTo>
                  <a:cubicBezTo>
                    <a:pt x="249" y="367"/>
                    <a:pt x="246" y="375"/>
                    <a:pt x="243" y="382"/>
                  </a:cubicBezTo>
                  <a:cubicBezTo>
                    <a:pt x="235" y="399"/>
                    <a:pt x="226" y="414"/>
                    <a:pt x="216" y="430"/>
                  </a:cubicBezTo>
                  <a:cubicBezTo>
                    <a:pt x="204" y="449"/>
                    <a:pt x="192" y="465"/>
                    <a:pt x="178" y="481"/>
                  </a:cubicBezTo>
                  <a:cubicBezTo>
                    <a:pt x="157" y="506"/>
                    <a:pt x="135" y="527"/>
                    <a:pt x="110" y="547"/>
                  </a:cubicBezTo>
                  <a:cubicBezTo>
                    <a:pt x="101" y="553"/>
                    <a:pt x="93" y="559"/>
                    <a:pt x="84" y="565"/>
                  </a:cubicBezTo>
                  <a:cubicBezTo>
                    <a:pt x="83" y="566"/>
                    <a:pt x="81" y="566"/>
                    <a:pt x="80" y="567"/>
                  </a:cubicBezTo>
                  <a:cubicBezTo>
                    <a:pt x="55" y="585"/>
                    <a:pt x="28" y="597"/>
                    <a:pt x="0" y="609"/>
                  </a:cubicBezTo>
                  <a:cubicBezTo>
                    <a:pt x="37" y="561"/>
                    <a:pt x="67" y="508"/>
                    <a:pt x="89" y="450"/>
                  </a:cubicBezTo>
                  <a:cubicBezTo>
                    <a:pt x="91" y="445"/>
                    <a:pt x="93" y="439"/>
                    <a:pt x="95" y="434"/>
                  </a:cubicBezTo>
                  <a:cubicBezTo>
                    <a:pt x="107" y="396"/>
                    <a:pt x="115" y="360"/>
                    <a:pt x="121" y="319"/>
                  </a:cubicBezTo>
                  <a:cubicBezTo>
                    <a:pt x="123" y="299"/>
                    <a:pt x="125" y="279"/>
                    <a:pt x="125" y="258"/>
                  </a:cubicBezTo>
                  <a:cubicBezTo>
                    <a:pt x="125" y="222"/>
                    <a:pt x="121" y="188"/>
                    <a:pt x="116" y="151"/>
                  </a:cubicBezTo>
                  <a:cubicBezTo>
                    <a:pt x="115" y="148"/>
                    <a:pt x="117" y="146"/>
                    <a:pt x="116" y="143"/>
                  </a:cubicBezTo>
                  <a:cubicBezTo>
                    <a:pt x="112" y="106"/>
                    <a:pt x="112" y="73"/>
                    <a:pt x="117" y="37"/>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6" name="Freeform 65"/>
            <p:cNvSpPr/>
            <p:nvPr/>
          </p:nvSpPr>
          <p:spPr bwMode="auto">
            <a:xfrm>
              <a:off x="7837252" y="2076416"/>
              <a:ext cx="575113" cy="239558"/>
            </a:xfrm>
            <a:custGeom>
              <a:avLst/>
              <a:gdLst>
                <a:gd name="T0" fmla="*/ 676 w 751"/>
                <a:gd name="T1" fmla="*/ 169 h 307"/>
                <a:gd name="T2" fmla="*/ 686 w 751"/>
                <a:gd name="T3" fmla="*/ 157 h 307"/>
                <a:gd name="T4" fmla="*/ 718 w 751"/>
                <a:gd name="T5" fmla="*/ 111 h 307"/>
                <a:gd name="T6" fmla="*/ 751 w 751"/>
                <a:gd name="T7" fmla="*/ 38 h 307"/>
                <a:gd name="T8" fmla="*/ 660 w 751"/>
                <a:gd name="T9" fmla="*/ 24 h 307"/>
                <a:gd name="T10" fmla="*/ 522 w 751"/>
                <a:gd name="T11" fmla="*/ 10 h 307"/>
                <a:gd name="T12" fmla="*/ 344 w 751"/>
                <a:gd name="T13" fmla="*/ 3 h 307"/>
                <a:gd name="T14" fmla="*/ 341 w 751"/>
                <a:gd name="T15" fmla="*/ 4 h 307"/>
                <a:gd name="T16" fmla="*/ 319 w 751"/>
                <a:gd name="T17" fmla="*/ 5 h 307"/>
                <a:gd name="T18" fmla="*/ 297 w 751"/>
                <a:gd name="T19" fmla="*/ 8 h 307"/>
                <a:gd name="T20" fmla="*/ 271 w 751"/>
                <a:gd name="T21" fmla="*/ 13 h 307"/>
                <a:gd name="T22" fmla="*/ 265 w 751"/>
                <a:gd name="T23" fmla="*/ 15 h 307"/>
                <a:gd name="T24" fmla="*/ 239 w 751"/>
                <a:gd name="T25" fmla="*/ 22 h 307"/>
                <a:gd name="T26" fmla="*/ 216 w 751"/>
                <a:gd name="T27" fmla="*/ 30 h 307"/>
                <a:gd name="T28" fmla="*/ 196 w 751"/>
                <a:gd name="T29" fmla="*/ 38 h 307"/>
                <a:gd name="T30" fmla="*/ 155 w 751"/>
                <a:gd name="T31" fmla="*/ 60 h 307"/>
                <a:gd name="T32" fmla="*/ 111 w 751"/>
                <a:gd name="T33" fmla="*/ 91 h 307"/>
                <a:gd name="T34" fmla="*/ 55 w 751"/>
                <a:gd name="T35" fmla="*/ 149 h 307"/>
                <a:gd name="T36" fmla="*/ 39 w 751"/>
                <a:gd name="T37" fmla="*/ 170 h 307"/>
                <a:gd name="T38" fmla="*/ 37 w 751"/>
                <a:gd name="T39" fmla="*/ 174 h 307"/>
                <a:gd name="T40" fmla="*/ 0 w 751"/>
                <a:gd name="T41" fmla="*/ 241 h 307"/>
                <a:gd name="T42" fmla="*/ 136 w 751"/>
                <a:gd name="T43" fmla="*/ 168 h 307"/>
                <a:gd name="T44" fmla="*/ 150 w 751"/>
                <a:gd name="T45" fmla="*/ 163 h 307"/>
                <a:gd name="T46" fmla="*/ 248 w 751"/>
                <a:gd name="T47" fmla="*/ 143 h 307"/>
                <a:gd name="T48" fmla="*/ 301 w 751"/>
                <a:gd name="T49" fmla="*/ 140 h 307"/>
                <a:gd name="T50" fmla="*/ 391 w 751"/>
                <a:gd name="T51" fmla="*/ 149 h 307"/>
                <a:gd name="T52" fmla="*/ 398 w 751"/>
                <a:gd name="T53" fmla="*/ 149 h 307"/>
                <a:gd name="T54" fmla="*/ 488 w 751"/>
                <a:gd name="T55" fmla="*/ 150 h 307"/>
                <a:gd name="T56" fmla="*/ 492 w 751"/>
                <a:gd name="T57" fmla="*/ 151 h 307"/>
                <a:gd name="T58" fmla="*/ 523 w 751"/>
                <a:gd name="T59" fmla="*/ 146 h 307"/>
                <a:gd name="T60" fmla="*/ 544 w 751"/>
                <a:gd name="T61" fmla="*/ 143 h 307"/>
                <a:gd name="T62" fmla="*/ 547 w 751"/>
                <a:gd name="T63" fmla="*/ 141 h 307"/>
                <a:gd name="T64" fmla="*/ 625 w 751"/>
                <a:gd name="T65" fmla="*/ 118 h 307"/>
                <a:gd name="T66" fmla="*/ 358 w 751"/>
                <a:gd name="T67" fmla="*/ 161 h 307"/>
                <a:gd name="T68" fmla="*/ 296 w 751"/>
                <a:gd name="T69" fmla="*/ 161 h 307"/>
                <a:gd name="T70" fmla="*/ 292 w 751"/>
                <a:gd name="T71" fmla="*/ 161 h 307"/>
                <a:gd name="T72" fmla="*/ 214 w 751"/>
                <a:gd name="T73" fmla="*/ 173 h 307"/>
                <a:gd name="T74" fmla="*/ 108 w 751"/>
                <a:gd name="T75" fmla="*/ 214 h 307"/>
                <a:gd name="T76" fmla="*/ 102 w 751"/>
                <a:gd name="T77" fmla="*/ 218 h 307"/>
                <a:gd name="T78" fmla="*/ 11 w 751"/>
                <a:gd name="T79" fmla="*/ 279 h 307"/>
                <a:gd name="T80" fmla="*/ 36 w 751"/>
                <a:gd name="T81" fmla="*/ 283 h 307"/>
                <a:gd name="T82" fmla="*/ 60 w 751"/>
                <a:gd name="T83" fmla="*/ 286 h 307"/>
                <a:gd name="T84" fmla="*/ 78 w 751"/>
                <a:gd name="T85" fmla="*/ 288 h 307"/>
                <a:gd name="T86" fmla="*/ 235 w 751"/>
                <a:gd name="T87" fmla="*/ 302 h 307"/>
                <a:gd name="T88" fmla="*/ 368 w 751"/>
                <a:gd name="T89" fmla="*/ 306 h 307"/>
                <a:gd name="T90" fmla="*/ 373 w 751"/>
                <a:gd name="T91" fmla="*/ 305 h 307"/>
                <a:gd name="T92" fmla="*/ 494 w 751"/>
                <a:gd name="T93" fmla="*/ 287 h 307"/>
                <a:gd name="T94" fmla="*/ 614 w 751"/>
                <a:gd name="T95" fmla="*/ 227 h 307"/>
                <a:gd name="T96" fmla="*/ 617 w 751"/>
                <a:gd name="T97" fmla="*/ 224 h 307"/>
                <a:gd name="T98" fmla="*/ 676 w 751"/>
                <a:gd name="T99" fmla="*/ 16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51" h="307">
                  <a:moveTo>
                    <a:pt x="676" y="169"/>
                  </a:moveTo>
                  <a:cubicBezTo>
                    <a:pt x="679" y="165"/>
                    <a:pt x="683" y="161"/>
                    <a:pt x="686" y="157"/>
                  </a:cubicBezTo>
                  <a:cubicBezTo>
                    <a:pt x="698" y="142"/>
                    <a:pt x="708" y="127"/>
                    <a:pt x="718" y="111"/>
                  </a:cubicBezTo>
                  <a:cubicBezTo>
                    <a:pt x="731" y="87"/>
                    <a:pt x="742" y="64"/>
                    <a:pt x="751" y="38"/>
                  </a:cubicBezTo>
                  <a:cubicBezTo>
                    <a:pt x="721" y="32"/>
                    <a:pt x="692" y="28"/>
                    <a:pt x="660" y="24"/>
                  </a:cubicBezTo>
                  <a:cubicBezTo>
                    <a:pt x="613" y="19"/>
                    <a:pt x="569" y="15"/>
                    <a:pt x="522" y="10"/>
                  </a:cubicBezTo>
                  <a:cubicBezTo>
                    <a:pt x="461" y="5"/>
                    <a:pt x="405" y="0"/>
                    <a:pt x="344" y="3"/>
                  </a:cubicBezTo>
                  <a:cubicBezTo>
                    <a:pt x="343" y="3"/>
                    <a:pt x="342" y="4"/>
                    <a:pt x="341" y="4"/>
                  </a:cubicBezTo>
                  <a:cubicBezTo>
                    <a:pt x="334" y="4"/>
                    <a:pt x="327" y="5"/>
                    <a:pt x="319" y="5"/>
                  </a:cubicBezTo>
                  <a:cubicBezTo>
                    <a:pt x="312" y="6"/>
                    <a:pt x="304" y="7"/>
                    <a:pt x="297" y="8"/>
                  </a:cubicBezTo>
                  <a:cubicBezTo>
                    <a:pt x="288" y="10"/>
                    <a:pt x="279" y="11"/>
                    <a:pt x="271" y="13"/>
                  </a:cubicBezTo>
                  <a:cubicBezTo>
                    <a:pt x="269" y="14"/>
                    <a:pt x="267" y="15"/>
                    <a:pt x="265" y="15"/>
                  </a:cubicBezTo>
                  <a:cubicBezTo>
                    <a:pt x="255" y="17"/>
                    <a:pt x="247" y="19"/>
                    <a:pt x="239" y="22"/>
                  </a:cubicBezTo>
                  <a:cubicBezTo>
                    <a:pt x="231" y="26"/>
                    <a:pt x="223" y="26"/>
                    <a:pt x="216" y="30"/>
                  </a:cubicBezTo>
                  <a:cubicBezTo>
                    <a:pt x="209" y="33"/>
                    <a:pt x="203" y="36"/>
                    <a:pt x="196" y="38"/>
                  </a:cubicBezTo>
                  <a:cubicBezTo>
                    <a:pt x="182" y="44"/>
                    <a:pt x="169" y="52"/>
                    <a:pt x="155" y="60"/>
                  </a:cubicBezTo>
                  <a:cubicBezTo>
                    <a:pt x="139" y="70"/>
                    <a:pt x="126" y="80"/>
                    <a:pt x="111" y="91"/>
                  </a:cubicBezTo>
                  <a:cubicBezTo>
                    <a:pt x="90" y="109"/>
                    <a:pt x="72" y="127"/>
                    <a:pt x="55" y="149"/>
                  </a:cubicBezTo>
                  <a:cubicBezTo>
                    <a:pt x="49" y="156"/>
                    <a:pt x="44" y="163"/>
                    <a:pt x="39" y="170"/>
                  </a:cubicBezTo>
                  <a:cubicBezTo>
                    <a:pt x="38" y="171"/>
                    <a:pt x="38" y="173"/>
                    <a:pt x="37" y="174"/>
                  </a:cubicBezTo>
                  <a:cubicBezTo>
                    <a:pt x="22" y="195"/>
                    <a:pt x="11" y="218"/>
                    <a:pt x="0" y="241"/>
                  </a:cubicBezTo>
                  <a:cubicBezTo>
                    <a:pt x="41" y="210"/>
                    <a:pt x="87" y="186"/>
                    <a:pt x="136" y="168"/>
                  </a:cubicBezTo>
                  <a:cubicBezTo>
                    <a:pt x="141" y="166"/>
                    <a:pt x="146" y="164"/>
                    <a:pt x="150" y="163"/>
                  </a:cubicBezTo>
                  <a:cubicBezTo>
                    <a:pt x="183" y="153"/>
                    <a:pt x="214" y="147"/>
                    <a:pt x="248" y="143"/>
                  </a:cubicBezTo>
                  <a:cubicBezTo>
                    <a:pt x="266" y="141"/>
                    <a:pt x="283" y="140"/>
                    <a:pt x="301" y="140"/>
                  </a:cubicBezTo>
                  <a:cubicBezTo>
                    <a:pt x="331" y="140"/>
                    <a:pt x="359" y="144"/>
                    <a:pt x="391" y="149"/>
                  </a:cubicBezTo>
                  <a:cubicBezTo>
                    <a:pt x="394" y="150"/>
                    <a:pt x="396" y="149"/>
                    <a:pt x="398" y="149"/>
                  </a:cubicBezTo>
                  <a:cubicBezTo>
                    <a:pt x="429" y="153"/>
                    <a:pt x="457" y="154"/>
                    <a:pt x="488" y="150"/>
                  </a:cubicBezTo>
                  <a:cubicBezTo>
                    <a:pt x="489" y="150"/>
                    <a:pt x="491" y="151"/>
                    <a:pt x="492" y="151"/>
                  </a:cubicBezTo>
                  <a:cubicBezTo>
                    <a:pt x="503" y="150"/>
                    <a:pt x="512" y="148"/>
                    <a:pt x="523" y="146"/>
                  </a:cubicBezTo>
                  <a:cubicBezTo>
                    <a:pt x="530" y="145"/>
                    <a:pt x="537" y="144"/>
                    <a:pt x="544" y="143"/>
                  </a:cubicBezTo>
                  <a:cubicBezTo>
                    <a:pt x="545" y="142"/>
                    <a:pt x="546" y="142"/>
                    <a:pt x="547" y="141"/>
                  </a:cubicBezTo>
                  <a:cubicBezTo>
                    <a:pt x="575" y="135"/>
                    <a:pt x="600" y="128"/>
                    <a:pt x="625" y="118"/>
                  </a:cubicBezTo>
                  <a:cubicBezTo>
                    <a:pt x="543" y="156"/>
                    <a:pt x="449" y="172"/>
                    <a:pt x="358" y="161"/>
                  </a:cubicBezTo>
                  <a:cubicBezTo>
                    <a:pt x="338" y="161"/>
                    <a:pt x="317" y="159"/>
                    <a:pt x="296" y="161"/>
                  </a:cubicBezTo>
                  <a:cubicBezTo>
                    <a:pt x="295" y="161"/>
                    <a:pt x="293" y="161"/>
                    <a:pt x="292" y="161"/>
                  </a:cubicBezTo>
                  <a:cubicBezTo>
                    <a:pt x="265" y="163"/>
                    <a:pt x="240" y="167"/>
                    <a:pt x="214" y="173"/>
                  </a:cubicBezTo>
                  <a:cubicBezTo>
                    <a:pt x="176" y="183"/>
                    <a:pt x="142" y="197"/>
                    <a:pt x="108" y="214"/>
                  </a:cubicBezTo>
                  <a:cubicBezTo>
                    <a:pt x="106" y="215"/>
                    <a:pt x="104" y="217"/>
                    <a:pt x="102" y="218"/>
                  </a:cubicBezTo>
                  <a:cubicBezTo>
                    <a:pt x="68" y="235"/>
                    <a:pt x="40" y="256"/>
                    <a:pt x="11" y="279"/>
                  </a:cubicBezTo>
                  <a:cubicBezTo>
                    <a:pt x="20" y="282"/>
                    <a:pt x="27" y="281"/>
                    <a:pt x="36" y="283"/>
                  </a:cubicBezTo>
                  <a:cubicBezTo>
                    <a:pt x="44" y="284"/>
                    <a:pt x="52" y="285"/>
                    <a:pt x="60" y="286"/>
                  </a:cubicBezTo>
                  <a:cubicBezTo>
                    <a:pt x="66" y="286"/>
                    <a:pt x="72" y="287"/>
                    <a:pt x="78" y="288"/>
                  </a:cubicBezTo>
                  <a:cubicBezTo>
                    <a:pt x="132" y="294"/>
                    <a:pt x="181" y="298"/>
                    <a:pt x="235" y="302"/>
                  </a:cubicBezTo>
                  <a:cubicBezTo>
                    <a:pt x="280" y="304"/>
                    <a:pt x="322" y="307"/>
                    <a:pt x="368" y="306"/>
                  </a:cubicBezTo>
                  <a:cubicBezTo>
                    <a:pt x="369" y="306"/>
                    <a:pt x="371" y="305"/>
                    <a:pt x="373" y="305"/>
                  </a:cubicBezTo>
                  <a:cubicBezTo>
                    <a:pt x="415" y="304"/>
                    <a:pt x="454" y="298"/>
                    <a:pt x="494" y="287"/>
                  </a:cubicBezTo>
                  <a:cubicBezTo>
                    <a:pt x="538" y="274"/>
                    <a:pt x="576" y="254"/>
                    <a:pt x="614" y="227"/>
                  </a:cubicBezTo>
                  <a:cubicBezTo>
                    <a:pt x="615" y="226"/>
                    <a:pt x="616" y="225"/>
                    <a:pt x="617" y="224"/>
                  </a:cubicBezTo>
                  <a:cubicBezTo>
                    <a:pt x="639" y="208"/>
                    <a:pt x="658" y="189"/>
                    <a:pt x="676" y="169"/>
                  </a:cubicBezTo>
                  <a:close/>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66"/>
            <p:cNvSpPr/>
            <p:nvPr/>
          </p:nvSpPr>
          <p:spPr bwMode="auto">
            <a:xfrm>
              <a:off x="7811324" y="1683540"/>
              <a:ext cx="127280" cy="403657"/>
            </a:xfrm>
            <a:custGeom>
              <a:avLst/>
              <a:gdLst>
                <a:gd name="T0" fmla="*/ 166 w 166"/>
                <a:gd name="T1" fmla="*/ 0 h 519"/>
                <a:gd name="T2" fmla="*/ 125 w 166"/>
                <a:gd name="T3" fmla="*/ 226 h 519"/>
                <a:gd name="T4" fmla="*/ 124 w 166"/>
                <a:gd name="T5" fmla="*/ 279 h 519"/>
                <a:gd name="T6" fmla="*/ 124 w 166"/>
                <a:gd name="T7" fmla="*/ 282 h 519"/>
                <a:gd name="T8" fmla="*/ 112 w 166"/>
                <a:gd name="T9" fmla="*/ 349 h 519"/>
                <a:gd name="T10" fmla="*/ 77 w 166"/>
                <a:gd name="T11" fmla="*/ 438 h 519"/>
                <a:gd name="T12" fmla="*/ 73 w 166"/>
                <a:gd name="T13" fmla="*/ 443 h 519"/>
                <a:gd name="T14" fmla="*/ 20 w 166"/>
                <a:gd name="T15" fmla="*/ 519 h 519"/>
                <a:gd name="T16" fmla="*/ 17 w 166"/>
                <a:gd name="T17" fmla="*/ 498 h 519"/>
                <a:gd name="T18" fmla="*/ 15 w 166"/>
                <a:gd name="T19" fmla="*/ 478 h 519"/>
                <a:gd name="T20" fmla="*/ 13 w 166"/>
                <a:gd name="T21" fmla="*/ 462 h 519"/>
                <a:gd name="T22" fmla="*/ 3 w 166"/>
                <a:gd name="T23" fmla="*/ 329 h 519"/>
                <a:gd name="T24" fmla="*/ 2 w 166"/>
                <a:gd name="T25" fmla="*/ 216 h 519"/>
                <a:gd name="T26" fmla="*/ 3 w 166"/>
                <a:gd name="T27" fmla="*/ 211 h 519"/>
                <a:gd name="T28" fmla="*/ 20 w 166"/>
                <a:gd name="T29" fmla="*/ 109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519">
                  <a:moveTo>
                    <a:pt x="166" y="0"/>
                  </a:moveTo>
                  <a:cubicBezTo>
                    <a:pt x="132" y="69"/>
                    <a:pt x="117" y="149"/>
                    <a:pt x="125" y="226"/>
                  </a:cubicBezTo>
                  <a:cubicBezTo>
                    <a:pt x="125" y="244"/>
                    <a:pt x="126" y="261"/>
                    <a:pt x="124" y="279"/>
                  </a:cubicBezTo>
                  <a:cubicBezTo>
                    <a:pt x="124" y="280"/>
                    <a:pt x="124" y="281"/>
                    <a:pt x="124" y="282"/>
                  </a:cubicBezTo>
                  <a:cubicBezTo>
                    <a:pt x="122" y="306"/>
                    <a:pt x="118" y="326"/>
                    <a:pt x="112" y="349"/>
                  </a:cubicBezTo>
                  <a:cubicBezTo>
                    <a:pt x="104" y="381"/>
                    <a:pt x="92" y="409"/>
                    <a:pt x="77" y="438"/>
                  </a:cubicBezTo>
                  <a:cubicBezTo>
                    <a:pt x="76" y="440"/>
                    <a:pt x="74" y="442"/>
                    <a:pt x="73" y="443"/>
                  </a:cubicBezTo>
                  <a:cubicBezTo>
                    <a:pt x="58" y="471"/>
                    <a:pt x="40" y="496"/>
                    <a:pt x="20" y="519"/>
                  </a:cubicBezTo>
                  <a:cubicBezTo>
                    <a:pt x="17" y="512"/>
                    <a:pt x="18" y="506"/>
                    <a:pt x="17" y="498"/>
                  </a:cubicBezTo>
                  <a:cubicBezTo>
                    <a:pt x="16" y="492"/>
                    <a:pt x="15" y="485"/>
                    <a:pt x="15" y="478"/>
                  </a:cubicBezTo>
                  <a:cubicBezTo>
                    <a:pt x="14" y="473"/>
                    <a:pt x="14" y="468"/>
                    <a:pt x="13" y="462"/>
                  </a:cubicBezTo>
                  <a:cubicBezTo>
                    <a:pt x="9" y="417"/>
                    <a:pt x="6" y="374"/>
                    <a:pt x="3" y="329"/>
                  </a:cubicBezTo>
                  <a:cubicBezTo>
                    <a:pt x="2" y="290"/>
                    <a:pt x="0" y="254"/>
                    <a:pt x="2" y="216"/>
                  </a:cubicBezTo>
                  <a:cubicBezTo>
                    <a:pt x="2" y="214"/>
                    <a:pt x="3" y="213"/>
                    <a:pt x="3" y="211"/>
                  </a:cubicBezTo>
                  <a:cubicBezTo>
                    <a:pt x="4" y="176"/>
                    <a:pt x="10" y="143"/>
                    <a:pt x="20" y="109"/>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8" name="Freeform 67"/>
            <p:cNvSpPr/>
            <p:nvPr/>
          </p:nvSpPr>
          <p:spPr bwMode="auto">
            <a:xfrm>
              <a:off x="7851394" y="1753012"/>
              <a:ext cx="161455" cy="341371"/>
            </a:xfrm>
            <a:custGeom>
              <a:avLst/>
              <a:gdLst>
                <a:gd name="T0" fmla="*/ 204 w 211"/>
                <a:gd name="T1" fmla="*/ 0 h 440"/>
                <a:gd name="T2" fmla="*/ 207 w 211"/>
                <a:gd name="T3" fmla="*/ 151 h 440"/>
                <a:gd name="T4" fmla="*/ 206 w 211"/>
                <a:gd name="T5" fmla="*/ 154 h 440"/>
                <a:gd name="T6" fmla="*/ 205 w 211"/>
                <a:gd name="T7" fmla="*/ 173 h 440"/>
                <a:gd name="T8" fmla="*/ 202 w 211"/>
                <a:gd name="T9" fmla="*/ 192 h 440"/>
                <a:gd name="T10" fmla="*/ 198 w 211"/>
                <a:gd name="T11" fmla="*/ 213 h 440"/>
                <a:gd name="T12" fmla="*/ 195 w 211"/>
                <a:gd name="T13" fmla="*/ 219 h 440"/>
                <a:gd name="T14" fmla="*/ 189 w 211"/>
                <a:gd name="T15" fmla="*/ 241 h 440"/>
                <a:gd name="T16" fmla="*/ 182 w 211"/>
                <a:gd name="T17" fmla="*/ 260 h 440"/>
                <a:gd name="T18" fmla="*/ 175 w 211"/>
                <a:gd name="T19" fmla="*/ 276 h 440"/>
                <a:gd name="T20" fmla="*/ 156 w 211"/>
                <a:gd name="T21" fmla="*/ 311 h 440"/>
                <a:gd name="T22" fmla="*/ 129 w 211"/>
                <a:gd name="T23" fmla="*/ 348 h 440"/>
                <a:gd name="T24" fmla="*/ 79 w 211"/>
                <a:gd name="T25" fmla="*/ 395 h 440"/>
                <a:gd name="T26" fmla="*/ 60 w 211"/>
                <a:gd name="T27" fmla="*/ 408 h 440"/>
                <a:gd name="T28" fmla="*/ 57 w 211"/>
                <a:gd name="T29" fmla="*/ 410 h 440"/>
                <a:gd name="T30" fmla="*/ 0 w 211"/>
                <a:gd name="T31" fmla="*/ 440 h 440"/>
                <a:gd name="T32" fmla="*/ 64 w 211"/>
                <a:gd name="T33" fmla="*/ 326 h 440"/>
                <a:gd name="T34" fmla="*/ 68 w 211"/>
                <a:gd name="T35" fmla="*/ 314 h 440"/>
                <a:gd name="T36" fmla="*/ 87 w 211"/>
                <a:gd name="T37" fmla="*/ 231 h 440"/>
                <a:gd name="T38" fmla="*/ 90 w 211"/>
                <a:gd name="T39" fmla="*/ 186 h 440"/>
                <a:gd name="T40" fmla="*/ 84 w 211"/>
                <a:gd name="T41" fmla="*/ 10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1" h="440">
                  <a:moveTo>
                    <a:pt x="204" y="0"/>
                  </a:moveTo>
                  <a:cubicBezTo>
                    <a:pt x="207" y="52"/>
                    <a:pt x="211" y="99"/>
                    <a:pt x="207" y="151"/>
                  </a:cubicBezTo>
                  <a:cubicBezTo>
                    <a:pt x="207" y="152"/>
                    <a:pt x="207" y="153"/>
                    <a:pt x="206" y="154"/>
                  </a:cubicBezTo>
                  <a:cubicBezTo>
                    <a:pt x="206" y="160"/>
                    <a:pt x="206" y="166"/>
                    <a:pt x="205" y="173"/>
                  </a:cubicBezTo>
                  <a:cubicBezTo>
                    <a:pt x="204" y="179"/>
                    <a:pt x="203" y="185"/>
                    <a:pt x="202" y="192"/>
                  </a:cubicBezTo>
                  <a:cubicBezTo>
                    <a:pt x="200" y="199"/>
                    <a:pt x="200" y="206"/>
                    <a:pt x="198" y="213"/>
                  </a:cubicBezTo>
                  <a:cubicBezTo>
                    <a:pt x="197" y="215"/>
                    <a:pt x="196" y="217"/>
                    <a:pt x="195" y="219"/>
                  </a:cubicBezTo>
                  <a:cubicBezTo>
                    <a:pt x="194" y="227"/>
                    <a:pt x="192" y="234"/>
                    <a:pt x="189" y="241"/>
                  </a:cubicBezTo>
                  <a:cubicBezTo>
                    <a:pt x="186" y="247"/>
                    <a:pt x="185" y="254"/>
                    <a:pt x="182" y="260"/>
                  </a:cubicBezTo>
                  <a:cubicBezTo>
                    <a:pt x="179" y="265"/>
                    <a:pt x="177" y="271"/>
                    <a:pt x="175" y="276"/>
                  </a:cubicBezTo>
                  <a:cubicBezTo>
                    <a:pt x="170" y="289"/>
                    <a:pt x="163" y="299"/>
                    <a:pt x="156" y="311"/>
                  </a:cubicBezTo>
                  <a:cubicBezTo>
                    <a:pt x="147" y="325"/>
                    <a:pt x="138" y="336"/>
                    <a:pt x="129" y="348"/>
                  </a:cubicBezTo>
                  <a:cubicBezTo>
                    <a:pt x="113" y="366"/>
                    <a:pt x="98" y="381"/>
                    <a:pt x="79" y="395"/>
                  </a:cubicBezTo>
                  <a:cubicBezTo>
                    <a:pt x="73" y="400"/>
                    <a:pt x="67" y="404"/>
                    <a:pt x="60" y="408"/>
                  </a:cubicBezTo>
                  <a:cubicBezTo>
                    <a:pt x="59" y="409"/>
                    <a:pt x="58" y="409"/>
                    <a:pt x="57" y="410"/>
                  </a:cubicBezTo>
                  <a:cubicBezTo>
                    <a:pt x="39" y="423"/>
                    <a:pt x="20" y="432"/>
                    <a:pt x="0" y="440"/>
                  </a:cubicBezTo>
                  <a:cubicBezTo>
                    <a:pt x="27" y="406"/>
                    <a:pt x="48" y="367"/>
                    <a:pt x="64" y="326"/>
                  </a:cubicBezTo>
                  <a:cubicBezTo>
                    <a:pt x="65" y="322"/>
                    <a:pt x="67" y="318"/>
                    <a:pt x="68" y="314"/>
                  </a:cubicBezTo>
                  <a:cubicBezTo>
                    <a:pt x="77" y="287"/>
                    <a:pt x="83" y="260"/>
                    <a:pt x="87" y="231"/>
                  </a:cubicBezTo>
                  <a:cubicBezTo>
                    <a:pt x="89" y="216"/>
                    <a:pt x="90" y="202"/>
                    <a:pt x="90" y="186"/>
                  </a:cubicBezTo>
                  <a:cubicBezTo>
                    <a:pt x="90" y="160"/>
                    <a:pt x="88" y="136"/>
                    <a:pt x="84" y="109"/>
                  </a:cubicBezTo>
                </a:path>
              </a:pathLst>
            </a:custGeom>
            <a:grp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68"/>
            <p:cNvSpPr>
              <a:spLocks noEditPoints="1"/>
            </p:cNvSpPr>
            <p:nvPr/>
          </p:nvSpPr>
          <p:spPr bwMode="auto">
            <a:xfrm>
              <a:off x="4631698" y="2428566"/>
              <a:ext cx="2896783" cy="4429434"/>
            </a:xfrm>
            <a:custGeom>
              <a:avLst/>
              <a:gdLst>
                <a:gd name="T0" fmla="*/ 2245 w 3788"/>
                <a:gd name="T1" fmla="*/ 2644 h 5698"/>
                <a:gd name="T2" fmla="*/ 2245 w 3788"/>
                <a:gd name="T3" fmla="*/ 2644 h 5698"/>
                <a:gd name="T4" fmla="*/ 2245 w 3788"/>
                <a:gd name="T5" fmla="*/ 2644 h 5698"/>
                <a:gd name="T6" fmla="*/ 2245 w 3788"/>
                <a:gd name="T7" fmla="*/ 2644 h 5698"/>
                <a:gd name="T8" fmla="*/ 3788 w 3788"/>
                <a:gd name="T9" fmla="*/ 0 h 5698"/>
                <a:gd name="T10" fmla="*/ 3703 w 3788"/>
                <a:gd name="T11" fmla="*/ 54 h 5698"/>
                <a:gd name="T12" fmla="*/ 3619 w 3788"/>
                <a:gd name="T13" fmla="*/ 111 h 5698"/>
                <a:gd name="T14" fmla="*/ 3453 w 3788"/>
                <a:gd name="T15" fmla="*/ 229 h 5698"/>
                <a:gd name="T16" fmla="*/ 3133 w 3788"/>
                <a:gd name="T17" fmla="*/ 479 h 5698"/>
                <a:gd name="T18" fmla="*/ 2532 w 3788"/>
                <a:gd name="T19" fmla="*/ 1042 h 5698"/>
                <a:gd name="T20" fmla="*/ 2258 w 3788"/>
                <a:gd name="T21" fmla="*/ 1356 h 5698"/>
                <a:gd name="T22" fmla="*/ 2007 w 3788"/>
                <a:gd name="T23" fmla="*/ 1698 h 5698"/>
                <a:gd name="T24" fmla="*/ 1915 w 3788"/>
                <a:gd name="T25" fmla="*/ 1840 h 5698"/>
                <a:gd name="T26" fmla="*/ 1806 w 3788"/>
                <a:gd name="T27" fmla="*/ 1674 h 5698"/>
                <a:gd name="T28" fmla="*/ 1550 w 3788"/>
                <a:gd name="T29" fmla="*/ 1338 h 5698"/>
                <a:gd name="T30" fmla="*/ 1271 w 3788"/>
                <a:gd name="T31" fmla="*/ 1028 h 5698"/>
                <a:gd name="T32" fmla="*/ 663 w 3788"/>
                <a:gd name="T33" fmla="*/ 476 h 5698"/>
                <a:gd name="T34" fmla="*/ 338 w 3788"/>
                <a:gd name="T35" fmla="*/ 230 h 5698"/>
                <a:gd name="T36" fmla="*/ 171 w 3788"/>
                <a:gd name="T37" fmla="*/ 115 h 5698"/>
                <a:gd name="T38" fmla="*/ 86 w 3788"/>
                <a:gd name="T39" fmla="*/ 60 h 5698"/>
                <a:gd name="T40" fmla="*/ 0 w 3788"/>
                <a:gd name="T41" fmla="*/ 7 h 5698"/>
                <a:gd name="T42" fmla="*/ 74 w 3788"/>
                <a:gd name="T43" fmla="*/ 76 h 5698"/>
                <a:gd name="T44" fmla="*/ 146 w 3788"/>
                <a:gd name="T45" fmla="*/ 146 h 5698"/>
                <a:gd name="T46" fmla="*/ 286 w 3788"/>
                <a:gd name="T47" fmla="*/ 290 h 5698"/>
                <a:gd name="T48" fmla="*/ 552 w 3788"/>
                <a:gd name="T49" fmla="*/ 589 h 5698"/>
                <a:gd name="T50" fmla="*/ 1024 w 3788"/>
                <a:gd name="T51" fmla="*/ 1226 h 5698"/>
                <a:gd name="T52" fmla="*/ 1391 w 3788"/>
                <a:gd name="T53" fmla="*/ 1907 h 5698"/>
                <a:gd name="T54" fmla="*/ 1607 w 3788"/>
                <a:gd name="T55" fmla="*/ 2849 h 5698"/>
                <a:gd name="T56" fmla="*/ 1917 w 3788"/>
                <a:gd name="T57" fmla="*/ 5698 h 5698"/>
                <a:gd name="T58" fmla="*/ 1934 w 3788"/>
                <a:gd name="T59" fmla="*/ 5698 h 5698"/>
                <a:gd name="T60" fmla="*/ 2239 w 3788"/>
                <a:gd name="T61" fmla="*/ 2883 h 5698"/>
                <a:gd name="T62" fmla="*/ 2444 w 3788"/>
                <a:gd name="T63" fmla="*/ 1932 h 5698"/>
                <a:gd name="T64" fmla="*/ 2795 w 3788"/>
                <a:gd name="T65" fmla="*/ 1243 h 5698"/>
                <a:gd name="T66" fmla="*/ 3250 w 3788"/>
                <a:gd name="T67" fmla="*/ 595 h 5698"/>
                <a:gd name="T68" fmla="*/ 3509 w 3788"/>
                <a:gd name="T69" fmla="*/ 290 h 5698"/>
                <a:gd name="T70" fmla="*/ 3646 w 3788"/>
                <a:gd name="T71" fmla="*/ 142 h 5698"/>
                <a:gd name="T72" fmla="*/ 3716 w 3788"/>
                <a:gd name="T73" fmla="*/ 70 h 5698"/>
                <a:gd name="T74" fmla="*/ 3788 w 3788"/>
                <a:gd name="T75" fmla="*/ 0 h 5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88" h="5698">
                  <a:moveTo>
                    <a:pt x="2245" y="2644"/>
                  </a:moveTo>
                  <a:cubicBezTo>
                    <a:pt x="2245" y="2644"/>
                    <a:pt x="2245" y="2644"/>
                    <a:pt x="2245" y="2644"/>
                  </a:cubicBezTo>
                  <a:cubicBezTo>
                    <a:pt x="2245" y="2644"/>
                    <a:pt x="2245" y="2644"/>
                    <a:pt x="2245" y="2644"/>
                  </a:cubicBezTo>
                  <a:cubicBezTo>
                    <a:pt x="2245" y="2644"/>
                    <a:pt x="2245" y="2644"/>
                    <a:pt x="2245" y="2644"/>
                  </a:cubicBezTo>
                  <a:moveTo>
                    <a:pt x="3788" y="0"/>
                  </a:moveTo>
                  <a:cubicBezTo>
                    <a:pt x="3759" y="18"/>
                    <a:pt x="3731" y="36"/>
                    <a:pt x="3703" y="54"/>
                  </a:cubicBezTo>
                  <a:cubicBezTo>
                    <a:pt x="3675" y="73"/>
                    <a:pt x="3647" y="92"/>
                    <a:pt x="3619" y="111"/>
                  </a:cubicBezTo>
                  <a:cubicBezTo>
                    <a:pt x="3563" y="149"/>
                    <a:pt x="3508" y="189"/>
                    <a:pt x="3453" y="229"/>
                  </a:cubicBezTo>
                  <a:cubicBezTo>
                    <a:pt x="3344" y="309"/>
                    <a:pt x="3237" y="393"/>
                    <a:pt x="3133" y="479"/>
                  </a:cubicBezTo>
                  <a:cubicBezTo>
                    <a:pt x="2923" y="653"/>
                    <a:pt x="2722" y="840"/>
                    <a:pt x="2532" y="1042"/>
                  </a:cubicBezTo>
                  <a:cubicBezTo>
                    <a:pt x="2437" y="1143"/>
                    <a:pt x="2346" y="1247"/>
                    <a:pt x="2258" y="1356"/>
                  </a:cubicBezTo>
                  <a:cubicBezTo>
                    <a:pt x="2170" y="1466"/>
                    <a:pt x="2086" y="1579"/>
                    <a:pt x="2007" y="1698"/>
                  </a:cubicBezTo>
                  <a:cubicBezTo>
                    <a:pt x="1975" y="1744"/>
                    <a:pt x="1945" y="1792"/>
                    <a:pt x="1915" y="1840"/>
                  </a:cubicBezTo>
                  <a:cubicBezTo>
                    <a:pt x="1880" y="1784"/>
                    <a:pt x="1844" y="1728"/>
                    <a:pt x="1806" y="1674"/>
                  </a:cubicBezTo>
                  <a:cubicBezTo>
                    <a:pt x="1725" y="1557"/>
                    <a:pt x="1640" y="1445"/>
                    <a:pt x="1550" y="1338"/>
                  </a:cubicBezTo>
                  <a:cubicBezTo>
                    <a:pt x="1461" y="1230"/>
                    <a:pt x="1368" y="1127"/>
                    <a:pt x="1271" y="1028"/>
                  </a:cubicBezTo>
                  <a:cubicBezTo>
                    <a:pt x="1079" y="829"/>
                    <a:pt x="875" y="646"/>
                    <a:pt x="663" y="476"/>
                  </a:cubicBezTo>
                  <a:cubicBezTo>
                    <a:pt x="557" y="391"/>
                    <a:pt x="449" y="309"/>
                    <a:pt x="338" y="230"/>
                  </a:cubicBezTo>
                  <a:cubicBezTo>
                    <a:pt x="283" y="191"/>
                    <a:pt x="227" y="153"/>
                    <a:pt x="171" y="115"/>
                  </a:cubicBezTo>
                  <a:cubicBezTo>
                    <a:pt x="143" y="97"/>
                    <a:pt x="115" y="78"/>
                    <a:pt x="86" y="60"/>
                  </a:cubicBezTo>
                  <a:cubicBezTo>
                    <a:pt x="58" y="42"/>
                    <a:pt x="29" y="24"/>
                    <a:pt x="0" y="7"/>
                  </a:cubicBezTo>
                  <a:cubicBezTo>
                    <a:pt x="26" y="30"/>
                    <a:pt x="50" y="53"/>
                    <a:pt x="74" y="76"/>
                  </a:cubicBezTo>
                  <a:cubicBezTo>
                    <a:pt x="98" y="99"/>
                    <a:pt x="122" y="123"/>
                    <a:pt x="146" y="146"/>
                  </a:cubicBezTo>
                  <a:cubicBezTo>
                    <a:pt x="194" y="194"/>
                    <a:pt x="240" y="242"/>
                    <a:pt x="286" y="290"/>
                  </a:cubicBezTo>
                  <a:cubicBezTo>
                    <a:pt x="378" y="388"/>
                    <a:pt x="467" y="487"/>
                    <a:pt x="552" y="589"/>
                  </a:cubicBezTo>
                  <a:cubicBezTo>
                    <a:pt x="723" y="793"/>
                    <a:pt x="882" y="1006"/>
                    <a:pt x="1024" y="1226"/>
                  </a:cubicBezTo>
                  <a:cubicBezTo>
                    <a:pt x="1165" y="1446"/>
                    <a:pt x="1291" y="1674"/>
                    <a:pt x="1391" y="1907"/>
                  </a:cubicBezTo>
                  <a:cubicBezTo>
                    <a:pt x="1406" y="1942"/>
                    <a:pt x="1625" y="2368"/>
                    <a:pt x="1607" y="2849"/>
                  </a:cubicBezTo>
                  <a:cubicBezTo>
                    <a:pt x="1565" y="3969"/>
                    <a:pt x="1320" y="5698"/>
                    <a:pt x="1917" y="5698"/>
                  </a:cubicBezTo>
                  <a:cubicBezTo>
                    <a:pt x="1923" y="5698"/>
                    <a:pt x="1928" y="5698"/>
                    <a:pt x="1934" y="5698"/>
                  </a:cubicBezTo>
                  <a:cubicBezTo>
                    <a:pt x="2551" y="5666"/>
                    <a:pt x="2290" y="3985"/>
                    <a:pt x="2239" y="2883"/>
                  </a:cubicBezTo>
                  <a:cubicBezTo>
                    <a:pt x="2217" y="2412"/>
                    <a:pt x="2430" y="1967"/>
                    <a:pt x="2444" y="1932"/>
                  </a:cubicBezTo>
                  <a:cubicBezTo>
                    <a:pt x="2539" y="1697"/>
                    <a:pt x="2658" y="1466"/>
                    <a:pt x="2795" y="1243"/>
                  </a:cubicBezTo>
                  <a:cubicBezTo>
                    <a:pt x="2931" y="1020"/>
                    <a:pt x="3084" y="803"/>
                    <a:pt x="3250" y="595"/>
                  </a:cubicBezTo>
                  <a:cubicBezTo>
                    <a:pt x="3333" y="491"/>
                    <a:pt x="3420" y="390"/>
                    <a:pt x="3509" y="290"/>
                  </a:cubicBezTo>
                  <a:cubicBezTo>
                    <a:pt x="3554" y="240"/>
                    <a:pt x="3599" y="191"/>
                    <a:pt x="3646" y="142"/>
                  </a:cubicBezTo>
                  <a:cubicBezTo>
                    <a:pt x="3669" y="118"/>
                    <a:pt x="3692" y="94"/>
                    <a:pt x="3716" y="70"/>
                  </a:cubicBezTo>
                  <a:cubicBezTo>
                    <a:pt x="3740" y="47"/>
                    <a:pt x="3763" y="23"/>
                    <a:pt x="3788" y="0"/>
                  </a:cubicBezTo>
                </a:path>
              </a:pathLst>
            </a:custGeom>
            <a:grpFill/>
            <a:ln>
              <a:noFill/>
            </a:ln>
            <a:effectLst/>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Oval 69"/>
            <p:cNvSpPr>
              <a:spLocks noChangeArrowheads="1"/>
            </p:cNvSpPr>
            <p:nvPr/>
          </p:nvSpPr>
          <p:spPr bwMode="auto">
            <a:xfrm>
              <a:off x="5801961" y="2968770"/>
              <a:ext cx="586899" cy="595302"/>
            </a:xfrm>
            <a:prstGeom prst="ellipse">
              <a:avLst/>
            </a:prstGeom>
            <a:grpFill/>
            <a:ln>
              <a:noFill/>
            </a:ln>
            <a:effectLst/>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1" name="Title 1"/>
          <p:cNvSpPr txBox="1"/>
          <p:nvPr/>
        </p:nvSpPr>
        <p:spPr>
          <a:xfrm>
            <a:off x="612140" y="379095"/>
            <a:ext cx="298513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一、空间设计语义学的概念</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80720" y="1429385"/>
            <a:ext cx="2235835" cy="203009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语义：原意是语言的意义，是指对逻辑形式系统中符号解释的研究。</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语言学中的共时性和历时性的系统研究方法对具备空间结构特征与时间特征的展示空间设计有着启示性。</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29985" y="1429385"/>
            <a:ext cx="2100580" cy="147637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空间环境是由诸多元素构成的，主要包括空间形态、室内陈设、环境色彩、光线、材质肌理以及室内生态景观等。</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8"/>
          <p:cNvGrpSpPr/>
          <p:nvPr/>
        </p:nvGrpSpPr>
        <p:grpSpPr>
          <a:xfrm>
            <a:off x="2857034" y="1976068"/>
            <a:ext cx="3429934" cy="1803071"/>
            <a:chOff x="3676269" y="2136032"/>
            <a:chExt cx="4839464" cy="2544042"/>
          </a:xfrm>
        </p:grpSpPr>
        <p:sp>
          <p:nvSpPr>
            <p:cNvPr id="32" name="Freeform: Shape 1"/>
            <p:cNvSpPr/>
            <p:nvPr/>
          </p:nvSpPr>
          <p:spPr>
            <a:xfrm>
              <a:off x="3855000" y="2356008"/>
              <a:ext cx="1201560" cy="810318"/>
            </a:xfrm>
            <a:custGeom>
              <a:avLst/>
              <a:gdLst/>
              <a:ahLst/>
              <a:cxnLst>
                <a:cxn ang="0">
                  <a:pos x="wd2" y="hd2"/>
                </a:cxn>
                <a:cxn ang="5400000">
                  <a:pos x="wd2" y="hd2"/>
                </a:cxn>
                <a:cxn ang="10800000">
                  <a:pos x="wd2" y="hd2"/>
                </a:cxn>
                <a:cxn ang="16200000">
                  <a:pos x="wd2" y="hd2"/>
                </a:cxn>
              </a:cxnLst>
              <a:rect l="0" t="0" r="r" b="b"/>
              <a:pathLst>
                <a:path w="21600" h="21600" extrusionOk="0">
                  <a:moveTo>
                    <a:pt x="14208" y="21600"/>
                  </a:moveTo>
                  <a:lnTo>
                    <a:pt x="21600" y="18493"/>
                  </a:lnTo>
                  <a:lnTo>
                    <a:pt x="0" y="0"/>
                  </a:lnTo>
                  <a:cubicBezTo>
                    <a:pt x="0" y="0"/>
                    <a:pt x="14208" y="21600"/>
                    <a:pt x="14208" y="21600"/>
                  </a:cubicBezTo>
                  <a:close/>
                </a:path>
              </a:pathLst>
            </a:custGeom>
            <a:solidFill>
              <a:schemeClr val="accent2"/>
            </a:solidFill>
            <a:ln w="12700">
              <a:miter lim="400000"/>
            </a:ln>
          </p:spPr>
          <p:txBody>
            <a:bodyPr anchor="ctr"/>
            <a:lstStyle/>
            <a:p>
              <a:pPr algn="ctr"/>
            </a:p>
          </p:txBody>
        </p:sp>
        <p:sp>
          <p:nvSpPr>
            <p:cNvPr id="33" name="Freeform: Shape 2"/>
            <p:cNvSpPr/>
            <p:nvPr/>
          </p:nvSpPr>
          <p:spPr>
            <a:xfrm>
              <a:off x="7140897" y="2356008"/>
              <a:ext cx="1201574" cy="810318"/>
            </a:xfrm>
            <a:custGeom>
              <a:avLst/>
              <a:gdLst/>
              <a:ahLst/>
              <a:cxnLst>
                <a:cxn ang="0">
                  <a:pos x="wd2" y="hd2"/>
                </a:cxn>
                <a:cxn ang="5400000">
                  <a:pos x="wd2" y="hd2"/>
                </a:cxn>
                <a:cxn ang="10800000">
                  <a:pos x="wd2" y="hd2"/>
                </a:cxn>
                <a:cxn ang="16200000">
                  <a:pos x="wd2" y="hd2"/>
                </a:cxn>
              </a:cxnLst>
              <a:rect l="0" t="0" r="r" b="b"/>
              <a:pathLst>
                <a:path w="21600" h="21600" extrusionOk="0">
                  <a:moveTo>
                    <a:pt x="7393" y="21600"/>
                  </a:moveTo>
                  <a:lnTo>
                    <a:pt x="0" y="18493"/>
                  </a:lnTo>
                  <a:lnTo>
                    <a:pt x="21600" y="0"/>
                  </a:lnTo>
                  <a:cubicBezTo>
                    <a:pt x="21600" y="0"/>
                    <a:pt x="7393" y="21600"/>
                    <a:pt x="7393" y="21600"/>
                  </a:cubicBezTo>
                  <a:close/>
                </a:path>
              </a:pathLst>
            </a:custGeom>
            <a:solidFill>
              <a:schemeClr val="accent2"/>
            </a:solidFill>
            <a:ln w="12700">
              <a:miter lim="400000"/>
            </a:ln>
          </p:spPr>
          <p:txBody>
            <a:bodyPr anchor="ctr"/>
            <a:lstStyle/>
            <a:p>
              <a:pPr algn="ctr"/>
            </a:p>
          </p:txBody>
        </p:sp>
        <p:grpSp>
          <p:nvGrpSpPr>
            <p:cNvPr id="34" name="Group 3"/>
            <p:cNvGrpSpPr/>
            <p:nvPr/>
          </p:nvGrpSpPr>
          <p:grpSpPr>
            <a:xfrm>
              <a:off x="3676269" y="2163529"/>
              <a:ext cx="439935" cy="439920"/>
              <a:chOff x="0" y="0"/>
              <a:chExt cx="879867" cy="879838"/>
            </a:xfrm>
            <a:solidFill>
              <a:schemeClr val="bg1"/>
            </a:solidFill>
          </p:grpSpPr>
          <p:sp>
            <p:nvSpPr>
              <p:cNvPr id="47" name="Oval 4"/>
              <p:cNvSpPr/>
              <p:nvPr/>
            </p:nvSpPr>
            <p:spPr>
              <a:xfrm>
                <a:off x="0" y="0"/>
                <a:ext cx="879867" cy="879838"/>
              </a:xfrm>
              <a:prstGeom prst="ellipse">
                <a:avLst/>
              </a:prstGeom>
              <a:solidFill>
                <a:schemeClr val="accent1"/>
              </a:solidFill>
              <a:ln w="12700" cap="flat">
                <a:solidFill>
                  <a:srgbClr val="DCDEE0"/>
                </a:solidFill>
                <a:prstDash val="solid"/>
                <a:round/>
              </a:ln>
              <a:effectLst/>
            </p:spPr>
            <p:txBody>
              <a:bodyPr anchor="ctr"/>
              <a:lstStyle/>
              <a:p>
                <a:pPr algn="ctr"/>
              </a:p>
            </p:txBody>
          </p:sp>
          <p:sp>
            <p:nvSpPr>
              <p:cNvPr id="48" name="Freeform: Shape 5"/>
              <p:cNvSpPr/>
              <p:nvPr/>
            </p:nvSpPr>
            <p:spPr>
              <a:xfrm>
                <a:off x="230842" y="230829"/>
                <a:ext cx="418182" cy="4181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795"/>
                      <a:pt x="21514" y="12600"/>
                      <a:pt x="20518" y="12600"/>
                    </a:cubicBezTo>
                    <a:lnTo>
                      <a:pt x="12600" y="12600"/>
                    </a:lnTo>
                    <a:lnTo>
                      <a:pt x="12600" y="20518"/>
                    </a:lnTo>
                    <a:cubicBezTo>
                      <a:pt x="12600" y="21512"/>
                      <a:pt x="11795" y="21600"/>
                      <a:pt x="10800" y="21600"/>
                    </a:cubicBezTo>
                    <a:cubicBezTo>
                      <a:pt x="9805" y="21600"/>
                      <a:pt x="9000" y="21512"/>
                      <a:pt x="9000" y="20518"/>
                    </a:cubicBezTo>
                    <a:lnTo>
                      <a:pt x="9000" y="12600"/>
                    </a:lnTo>
                    <a:lnTo>
                      <a:pt x="1082" y="12600"/>
                    </a:lnTo>
                    <a:cubicBezTo>
                      <a:pt x="88" y="12600"/>
                      <a:pt x="0" y="11796"/>
                      <a:pt x="0" y="10800"/>
                    </a:cubicBezTo>
                    <a:cubicBezTo>
                      <a:pt x="0" y="9805"/>
                      <a:pt x="88" y="9000"/>
                      <a:pt x="1082" y="9000"/>
                    </a:cubicBezTo>
                    <a:lnTo>
                      <a:pt x="9000" y="9000"/>
                    </a:lnTo>
                    <a:lnTo>
                      <a:pt x="9000" y="1082"/>
                    </a:lnTo>
                    <a:cubicBezTo>
                      <a:pt x="9000" y="86"/>
                      <a:pt x="9805" y="0"/>
                      <a:pt x="10800" y="0"/>
                    </a:cubicBezTo>
                    <a:cubicBezTo>
                      <a:pt x="11795" y="0"/>
                      <a:pt x="12600" y="86"/>
                      <a:pt x="12600" y="1082"/>
                    </a:cubicBezTo>
                    <a:lnTo>
                      <a:pt x="12600" y="9000"/>
                    </a:lnTo>
                    <a:lnTo>
                      <a:pt x="20518" y="9000"/>
                    </a:lnTo>
                    <a:cubicBezTo>
                      <a:pt x="21514" y="9000"/>
                      <a:pt x="21600" y="9805"/>
                      <a:pt x="21600" y="10800"/>
                    </a:cubicBezTo>
                    <a:close/>
                  </a:path>
                </a:pathLst>
              </a:custGeom>
              <a:grpFill/>
              <a:ln w="12700" cap="flat">
                <a:noFill/>
                <a:miter lim="400000"/>
              </a:ln>
              <a:effectLst/>
            </p:spPr>
            <p:txBody>
              <a:bodyPr anchor="ctr"/>
              <a:lstStyle/>
              <a:p>
                <a:pPr algn="ctr"/>
              </a:p>
            </p:txBody>
          </p:sp>
        </p:grpSp>
        <p:grpSp>
          <p:nvGrpSpPr>
            <p:cNvPr id="35" name="Group 6"/>
            <p:cNvGrpSpPr/>
            <p:nvPr/>
          </p:nvGrpSpPr>
          <p:grpSpPr>
            <a:xfrm>
              <a:off x="8075798" y="2136032"/>
              <a:ext cx="439935" cy="439934"/>
              <a:chOff x="0" y="0"/>
              <a:chExt cx="879867" cy="879866"/>
            </a:xfrm>
          </p:grpSpPr>
          <p:sp>
            <p:nvSpPr>
              <p:cNvPr id="45" name="Oval 7"/>
              <p:cNvSpPr/>
              <p:nvPr/>
            </p:nvSpPr>
            <p:spPr>
              <a:xfrm>
                <a:off x="0" y="0"/>
                <a:ext cx="879867" cy="879866"/>
              </a:xfrm>
              <a:prstGeom prst="ellipse">
                <a:avLst/>
              </a:prstGeom>
              <a:solidFill>
                <a:schemeClr val="accent1"/>
              </a:solidFill>
              <a:ln w="12700" cap="flat">
                <a:solidFill>
                  <a:srgbClr val="DCDEE0"/>
                </a:solidFill>
                <a:prstDash val="solid"/>
                <a:round/>
              </a:ln>
              <a:effectLst/>
            </p:spPr>
            <p:txBody>
              <a:bodyPr anchor="ctr"/>
              <a:lstStyle/>
              <a:p>
                <a:pPr algn="ctr"/>
              </a:p>
            </p:txBody>
          </p:sp>
          <p:sp>
            <p:nvSpPr>
              <p:cNvPr id="46" name="Freeform: Shape 8"/>
              <p:cNvSpPr/>
              <p:nvPr/>
            </p:nvSpPr>
            <p:spPr>
              <a:xfrm>
                <a:off x="245534" y="214775"/>
                <a:ext cx="388799" cy="399556"/>
              </a:xfrm>
              <a:custGeom>
                <a:avLst/>
                <a:gdLst/>
                <a:ahLst/>
                <a:cxnLst>
                  <a:cxn ang="0">
                    <a:pos x="wd2" y="hd2"/>
                  </a:cxn>
                  <a:cxn ang="5400000">
                    <a:pos x="wd2" y="hd2"/>
                  </a:cxn>
                  <a:cxn ang="10800000">
                    <a:pos x="wd2" y="hd2"/>
                  </a:cxn>
                  <a:cxn ang="16200000">
                    <a:pos x="wd2" y="hd2"/>
                  </a:cxn>
                </a:cxnLst>
                <a:rect l="0" t="0" r="r" b="b"/>
                <a:pathLst>
                  <a:path w="21600" h="21494" extrusionOk="0">
                    <a:moveTo>
                      <a:pt x="17852" y="10732"/>
                    </a:moveTo>
                    <a:lnTo>
                      <a:pt x="15287" y="8141"/>
                    </a:lnTo>
                    <a:lnTo>
                      <a:pt x="14103" y="9287"/>
                    </a:lnTo>
                    <a:lnTo>
                      <a:pt x="16780" y="11770"/>
                    </a:lnTo>
                    <a:lnTo>
                      <a:pt x="14104" y="14253"/>
                    </a:lnTo>
                    <a:lnTo>
                      <a:pt x="15288" y="15399"/>
                    </a:lnTo>
                    <a:lnTo>
                      <a:pt x="17852" y="12808"/>
                    </a:lnTo>
                    <a:lnTo>
                      <a:pt x="20416" y="15399"/>
                    </a:lnTo>
                    <a:lnTo>
                      <a:pt x="21600" y="14253"/>
                    </a:lnTo>
                    <a:lnTo>
                      <a:pt x="18924" y="11770"/>
                    </a:lnTo>
                    <a:lnTo>
                      <a:pt x="21599" y="9287"/>
                    </a:lnTo>
                    <a:lnTo>
                      <a:pt x="20415" y="8141"/>
                    </a:lnTo>
                    <a:cubicBezTo>
                      <a:pt x="20415" y="8141"/>
                      <a:pt x="17852" y="10732"/>
                      <a:pt x="17852" y="10732"/>
                    </a:cubicBezTo>
                    <a:close/>
                    <a:moveTo>
                      <a:pt x="17840" y="20553"/>
                    </a:moveTo>
                    <a:cubicBezTo>
                      <a:pt x="17840" y="18126"/>
                      <a:pt x="15400" y="16891"/>
                      <a:pt x="13023" y="15899"/>
                    </a:cubicBezTo>
                    <a:cubicBezTo>
                      <a:pt x="10654" y="14912"/>
                      <a:pt x="9898" y="14080"/>
                      <a:pt x="9898" y="12297"/>
                    </a:cubicBezTo>
                    <a:cubicBezTo>
                      <a:pt x="9898" y="11229"/>
                      <a:pt x="10621" y="11577"/>
                      <a:pt x="10938" y="9617"/>
                    </a:cubicBezTo>
                    <a:cubicBezTo>
                      <a:pt x="11072" y="8804"/>
                      <a:pt x="11710" y="9604"/>
                      <a:pt x="11833" y="7749"/>
                    </a:cubicBezTo>
                    <a:cubicBezTo>
                      <a:pt x="11833" y="7010"/>
                      <a:pt x="11483" y="6826"/>
                      <a:pt x="11483" y="6826"/>
                    </a:cubicBezTo>
                    <a:cubicBezTo>
                      <a:pt x="11483" y="6826"/>
                      <a:pt x="11661" y="5732"/>
                      <a:pt x="11730" y="4889"/>
                    </a:cubicBezTo>
                    <a:cubicBezTo>
                      <a:pt x="11801" y="4006"/>
                      <a:pt x="11286" y="2123"/>
                      <a:pt x="9163" y="1545"/>
                    </a:cubicBezTo>
                    <a:cubicBezTo>
                      <a:pt x="8792" y="1177"/>
                      <a:pt x="8541" y="592"/>
                      <a:pt x="9684" y="7"/>
                    </a:cubicBezTo>
                    <a:cubicBezTo>
                      <a:pt x="7184" y="-106"/>
                      <a:pt x="6603" y="1160"/>
                      <a:pt x="5272" y="2092"/>
                    </a:cubicBezTo>
                    <a:cubicBezTo>
                      <a:pt x="4139" y="2909"/>
                      <a:pt x="3834" y="4202"/>
                      <a:pt x="3888" y="4890"/>
                    </a:cubicBezTo>
                    <a:cubicBezTo>
                      <a:pt x="3961" y="5733"/>
                      <a:pt x="4137" y="6827"/>
                      <a:pt x="4137" y="6827"/>
                    </a:cubicBezTo>
                    <a:cubicBezTo>
                      <a:pt x="4137" y="6827"/>
                      <a:pt x="3787" y="7011"/>
                      <a:pt x="3787" y="7750"/>
                    </a:cubicBezTo>
                    <a:cubicBezTo>
                      <a:pt x="3910" y="9606"/>
                      <a:pt x="4550" y="8805"/>
                      <a:pt x="4683" y="9618"/>
                    </a:cubicBezTo>
                    <a:cubicBezTo>
                      <a:pt x="5000" y="11578"/>
                      <a:pt x="5724" y="11230"/>
                      <a:pt x="5724" y="12298"/>
                    </a:cubicBezTo>
                    <a:cubicBezTo>
                      <a:pt x="5724" y="14081"/>
                      <a:pt x="5487" y="14686"/>
                      <a:pt x="3118" y="15674"/>
                    </a:cubicBezTo>
                    <a:cubicBezTo>
                      <a:pt x="740" y="16664"/>
                      <a:pt x="0" y="18253"/>
                      <a:pt x="12" y="20553"/>
                    </a:cubicBezTo>
                    <a:cubicBezTo>
                      <a:pt x="16" y="21241"/>
                      <a:pt x="0" y="21494"/>
                      <a:pt x="0" y="21494"/>
                    </a:cubicBezTo>
                    <a:lnTo>
                      <a:pt x="17852" y="21494"/>
                    </a:lnTo>
                    <a:cubicBezTo>
                      <a:pt x="17852" y="21494"/>
                      <a:pt x="17840" y="21241"/>
                      <a:pt x="17840" y="20553"/>
                    </a:cubicBezTo>
                    <a:close/>
                  </a:path>
                </a:pathLst>
              </a:custGeom>
              <a:solidFill>
                <a:schemeClr val="bg1"/>
              </a:solidFill>
              <a:ln w="12700" cap="flat">
                <a:noFill/>
                <a:miter lim="400000"/>
              </a:ln>
              <a:effectLst/>
            </p:spPr>
            <p:txBody>
              <a:bodyPr anchor="ctr"/>
              <a:lstStyle/>
              <a:p>
                <a:pPr algn="ctr"/>
              </a:p>
            </p:txBody>
          </p:sp>
        </p:grpSp>
        <p:grpSp>
          <p:nvGrpSpPr>
            <p:cNvPr id="36" name="Group 9"/>
            <p:cNvGrpSpPr/>
            <p:nvPr/>
          </p:nvGrpSpPr>
          <p:grpSpPr>
            <a:xfrm>
              <a:off x="4693660" y="3084680"/>
              <a:ext cx="1348437" cy="911351"/>
              <a:chOff x="4693660" y="3084680"/>
              <a:chExt cx="1348437" cy="911351"/>
            </a:xfrm>
          </p:grpSpPr>
          <p:sp>
            <p:nvSpPr>
              <p:cNvPr id="43" name="Freeform: Shape 10"/>
              <p:cNvSpPr/>
              <p:nvPr/>
            </p:nvSpPr>
            <p:spPr>
              <a:xfrm>
                <a:off x="4693660" y="3084680"/>
                <a:ext cx="1348437" cy="911351"/>
              </a:xfrm>
              <a:custGeom>
                <a:avLst/>
                <a:gdLst/>
                <a:ahLst/>
                <a:cxnLst>
                  <a:cxn ang="0">
                    <a:pos x="wd2" y="hd2"/>
                  </a:cxn>
                  <a:cxn ang="5400000">
                    <a:pos x="wd2" y="hd2"/>
                  </a:cxn>
                  <a:cxn ang="10800000">
                    <a:pos x="wd2" y="hd2"/>
                  </a:cxn>
                  <a:cxn ang="16200000">
                    <a:pos x="wd2" y="hd2"/>
                  </a:cxn>
                </a:cxnLst>
                <a:rect l="0" t="0" r="r" b="b"/>
                <a:pathLst>
                  <a:path w="21600" h="21600" extrusionOk="0">
                    <a:moveTo>
                      <a:pt x="6997" y="0"/>
                    </a:moveTo>
                    <a:lnTo>
                      <a:pt x="0" y="2934"/>
                    </a:lnTo>
                    <a:lnTo>
                      <a:pt x="12305" y="21600"/>
                    </a:lnTo>
                    <a:lnTo>
                      <a:pt x="12322" y="21583"/>
                    </a:lnTo>
                    <a:lnTo>
                      <a:pt x="21600" y="12476"/>
                    </a:lnTo>
                    <a:cubicBezTo>
                      <a:pt x="21600" y="12476"/>
                      <a:pt x="6997" y="0"/>
                      <a:pt x="6997" y="0"/>
                    </a:cubicBezTo>
                    <a:close/>
                  </a:path>
                </a:pathLst>
              </a:custGeom>
              <a:solidFill>
                <a:schemeClr val="accent3"/>
              </a:solidFill>
              <a:ln w="12700">
                <a:miter lim="400000"/>
              </a:ln>
            </p:spPr>
            <p:txBody>
              <a:bodyPr anchor="ctr"/>
              <a:lstStyle/>
              <a:p>
                <a:pPr algn="ctr"/>
              </a:p>
            </p:txBody>
          </p:sp>
          <p:sp>
            <p:nvSpPr>
              <p:cNvPr id="44" name="Freeform: Shape 11"/>
              <p:cNvSpPr/>
              <p:nvPr/>
            </p:nvSpPr>
            <p:spPr>
              <a:xfrm>
                <a:off x="5342468" y="3446892"/>
                <a:ext cx="249236" cy="186927"/>
              </a:xfrm>
              <a:custGeom>
                <a:avLst/>
                <a:gdLst/>
                <a:ahLst/>
                <a:cxnLst>
                  <a:cxn ang="0">
                    <a:pos x="wd2" y="hd2"/>
                  </a:cxn>
                  <a:cxn ang="5400000">
                    <a:pos x="wd2" y="hd2"/>
                  </a:cxn>
                  <a:cxn ang="10800000">
                    <a:pos x="wd2" y="hd2"/>
                  </a:cxn>
                  <a:cxn ang="16200000">
                    <a:pos x="wd2" y="hd2"/>
                  </a:cxn>
                </a:cxnLst>
                <a:rect l="0" t="0" r="r" b="b"/>
                <a:pathLst>
                  <a:path w="21600" h="21600" extrusionOk="0">
                    <a:moveTo>
                      <a:pt x="21262" y="12600"/>
                    </a:moveTo>
                    <a:cubicBezTo>
                      <a:pt x="21442" y="12600"/>
                      <a:pt x="21600" y="12811"/>
                      <a:pt x="21600" y="13050"/>
                    </a:cubicBezTo>
                    <a:lnTo>
                      <a:pt x="21600" y="15750"/>
                    </a:lnTo>
                    <a:cubicBezTo>
                      <a:pt x="21600" y="15989"/>
                      <a:pt x="21442" y="16200"/>
                      <a:pt x="21262" y="16200"/>
                    </a:cubicBezTo>
                    <a:lnTo>
                      <a:pt x="17550" y="16200"/>
                    </a:lnTo>
                    <a:lnTo>
                      <a:pt x="17550" y="21150"/>
                    </a:lnTo>
                    <a:cubicBezTo>
                      <a:pt x="17550" y="21389"/>
                      <a:pt x="17392" y="21600"/>
                      <a:pt x="17212" y="21600"/>
                    </a:cubicBezTo>
                    <a:lnTo>
                      <a:pt x="15187" y="21600"/>
                    </a:lnTo>
                    <a:cubicBezTo>
                      <a:pt x="15008" y="21600"/>
                      <a:pt x="14850" y="21389"/>
                      <a:pt x="14850" y="21150"/>
                    </a:cubicBezTo>
                    <a:lnTo>
                      <a:pt x="14850" y="16200"/>
                    </a:lnTo>
                    <a:lnTo>
                      <a:pt x="11137" y="16200"/>
                    </a:lnTo>
                    <a:cubicBezTo>
                      <a:pt x="10958" y="16200"/>
                      <a:pt x="10800" y="15989"/>
                      <a:pt x="10800" y="15750"/>
                    </a:cubicBezTo>
                    <a:lnTo>
                      <a:pt x="10800" y="13050"/>
                    </a:lnTo>
                    <a:cubicBezTo>
                      <a:pt x="10800" y="12811"/>
                      <a:pt x="10958" y="12600"/>
                      <a:pt x="11137" y="12600"/>
                    </a:cubicBezTo>
                    <a:lnTo>
                      <a:pt x="14850" y="12600"/>
                    </a:lnTo>
                    <a:lnTo>
                      <a:pt x="14850" y="7650"/>
                    </a:lnTo>
                    <a:cubicBezTo>
                      <a:pt x="14850" y="7411"/>
                      <a:pt x="15008" y="7200"/>
                      <a:pt x="15187" y="7200"/>
                    </a:cubicBezTo>
                    <a:lnTo>
                      <a:pt x="17212" y="7200"/>
                    </a:lnTo>
                    <a:cubicBezTo>
                      <a:pt x="17392" y="7200"/>
                      <a:pt x="17550" y="7411"/>
                      <a:pt x="17550" y="7650"/>
                    </a:cubicBezTo>
                    <a:lnTo>
                      <a:pt x="17550" y="12600"/>
                    </a:lnTo>
                    <a:cubicBezTo>
                      <a:pt x="17550" y="12600"/>
                      <a:pt x="21262" y="12600"/>
                      <a:pt x="21262" y="12600"/>
                    </a:cubicBezTo>
                    <a:close/>
                    <a:moveTo>
                      <a:pt x="3375" y="5400"/>
                    </a:moveTo>
                    <a:cubicBezTo>
                      <a:pt x="3375" y="2419"/>
                      <a:pt x="5189" y="0"/>
                      <a:pt x="7425" y="0"/>
                    </a:cubicBezTo>
                    <a:cubicBezTo>
                      <a:pt x="9661" y="0"/>
                      <a:pt x="11475" y="2419"/>
                      <a:pt x="11475" y="5400"/>
                    </a:cubicBezTo>
                    <a:cubicBezTo>
                      <a:pt x="11475" y="8381"/>
                      <a:pt x="9661" y="10800"/>
                      <a:pt x="7425" y="10800"/>
                    </a:cubicBezTo>
                    <a:cubicBezTo>
                      <a:pt x="5189" y="10800"/>
                      <a:pt x="3375" y="8381"/>
                      <a:pt x="3375" y="5400"/>
                    </a:cubicBezTo>
                    <a:close/>
                    <a:moveTo>
                      <a:pt x="11137" y="17550"/>
                    </a:moveTo>
                    <a:lnTo>
                      <a:pt x="13837" y="17550"/>
                    </a:lnTo>
                    <a:lnTo>
                      <a:pt x="13837" y="20897"/>
                    </a:lnTo>
                    <a:cubicBezTo>
                      <a:pt x="13321" y="21403"/>
                      <a:pt x="12667" y="21600"/>
                      <a:pt x="12034" y="21600"/>
                    </a:cubicBezTo>
                    <a:lnTo>
                      <a:pt x="2816" y="21600"/>
                    </a:lnTo>
                    <a:cubicBezTo>
                      <a:pt x="1129" y="21600"/>
                      <a:pt x="0" y="20250"/>
                      <a:pt x="0" y="17958"/>
                    </a:cubicBezTo>
                    <a:cubicBezTo>
                      <a:pt x="0" y="14780"/>
                      <a:pt x="559" y="9900"/>
                      <a:pt x="3649" y="9900"/>
                    </a:cubicBezTo>
                    <a:cubicBezTo>
                      <a:pt x="3818" y="9900"/>
                      <a:pt x="3934" y="9998"/>
                      <a:pt x="4061" y="10139"/>
                    </a:cubicBezTo>
                    <a:cubicBezTo>
                      <a:pt x="5094" y="11194"/>
                      <a:pt x="6096" y="11855"/>
                      <a:pt x="7425" y="11855"/>
                    </a:cubicBezTo>
                    <a:cubicBezTo>
                      <a:pt x="8754" y="11855"/>
                      <a:pt x="9756" y="11194"/>
                      <a:pt x="10789" y="10139"/>
                    </a:cubicBezTo>
                    <a:cubicBezTo>
                      <a:pt x="10916" y="9998"/>
                      <a:pt x="11032" y="9900"/>
                      <a:pt x="11201" y="9900"/>
                    </a:cubicBezTo>
                    <a:cubicBezTo>
                      <a:pt x="12097" y="9900"/>
                      <a:pt x="12888" y="10350"/>
                      <a:pt x="13489" y="11250"/>
                    </a:cubicBezTo>
                    <a:lnTo>
                      <a:pt x="11137" y="11250"/>
                    </a:lnTo>
                    <a:cubicBezTo>
                      <a:pt x="10399" y="11250"/>
                      <a:pt x="9788" y="12066"/>
                      <a:pt x="9788" y="13050"/>
                    </a:cubicBezTo>
                    <a:lnTo>
                      <a:pt x="9788" y="15750"/>
                    </a:lnTo>
                    <a:cubicBezTo>
                      <a:pt x="9788" y="16734"/>
                      <a:pt x="10399" y="17550"/>
                      <a:pt x="11137" y="17550"/>
                    </a:cubicBezTo>
                    <a:close/>
                  </a:path>
                </a:pathLst>
              </a:custGeom>
              <a:solidFill>
                <a:srgbClr val="FFFFFF"/>
              </a:solidFill>
              <a:ln w="12700">
                <a:miter lim="400000"/>
              </a:ln>
            </p:spPr>
            <p:txBody>
              <a:bodyPr anchor="ctr"/>
              <a:lstStyle/>
              <a:p>
                <a:pPr algn="ctr"/>
              </a:p>
            </p:txBody>
          </p:sp>
        </p:grpSp>
        <p:grpSp>
          <p:nvGrpSpPr>
            <p:cNvPr id="37" name="Group 12"/>
            <p:cNvGrpSpPr/>
            <p:nvPr/>
          </p:nvGrpSpPr>
          <p:grpSpPr>
            <a:xfrm>
              <a:off x="6151004" y="3084680"/>
              <a:ext cx="1348430" cy="911351"/>
              <a:chOff x="6151004" y="3084680"/>
              <a:chExt cx="1348430" cy="911351"/>
            </a:xfrm>
          </p:grpSpPr>
          <p:sp>
            <p:nvSpPr>
              <p:cNvPr id="41" name="Freeform: Shape 13"/>
              <p:cNvSpPr/>
              <p:nvPr/>
            </p:nvSpPr>
            <p:spPr>
              <a:xfrm>
                <a:off x="6151004" y="3084680"/>
                <a:ext cx="1348430" cy="911351"/>
              </a:xfrm>
              <a:custGeom>
                <a:avLst/>
                <a:gdLst/>
                <a:ahLst/>
                <a:cxnLst>
                  <a:cxn ang="0">
                    <a:pos x="wd2" y="hd2"/>
                  </a:cxn>
                  <a:cxn ang="5400000">
                    <a:pos x="wd2" y="hd2"/>
                  </a:cxn>
                  <a:cxn ang="10800000">
                    <a:pos x="wd2" y="hd2"/>
                  </a:cxn>
                  <a:cxn ang="16200000">
                    <a:pos x="wd2" y="hd2"/>
                  </a:cxn>
                </a:cxnLst>
                <a:rect l="0" t="0" r="r" b="b"/>
                <a:pathLst>
                  <a:path w="21600" h="21600" extrusionOk="0">
                    <a:moveTo>
                      <a:pt x="14603" y="0"/>
                    </a:moveTo>
                    <a:lnTo>
                      <a:pt x="21600" y="2934"/>
                    </a:lnTo>
                    <a:lnTo>
                      <a:pt x="9295" y="21600"/>
                    </a:lnTo>
                    <a:lnTo>
                      <a:pt x="9278" y="21583"/>
                    </a:lnTo>
                    <a:lnTo>
                      <a:pt x="0" y="12476"/>
                    </a:lnTo>
                    <a:cubicBezTo>
                      <a:pt x="0" y="12476"/>
                      <a:pt x="14603" y="0"/>
                      <a:pt x="14603" y="0"/>
                    </a:cubicBezTo>
                    <a:close/>
                  </a:path>
                </a:pathLst>
              </a:custGeom>
              <a:solidFill>
                <a:schemeClr val="accent3"/>
              </a:solidFill>
              <a:ln w="12700">
                <a:miter lim="400000"/>
              </a:ln>
            </p:spPr>
            <p:txBody>
              <a:bodyPr anchor="ctr"/>
              <a:lstStyle/>
              <a:p>
                <a:pPr algn="ctr"/>
              </a:p>
            </p:txBody>
          </p:sp>
          <p:sp>
            <p:nvSpPr>
              <p:cNvPr id="42" name="Freeform: Shape 14"/>
              <p:cNvSpPr/>
              <p:nvPr/>
            </p:nvSpPr>
            <p:spPr>
              <a:xfrm>
                <a:off x="6705517" y="3460119"/>
                <a:ext cx="182356" cy="160473"/>
              </a:xfrm>
              <a:custGeom>
                <a:avLst/>
                <a:gdLst/>
                <a:ahLst/>
                <a:cxnLst>
                  <a:cxn ang="0">
                    <a:pos x="wd2" y="hd2"/>
                  </a:cxn>
                  <a:cxn ang="5400000">
                    <a:pos x="wd2" y="hd2"/>
                  </a:cxn>
                  <a:cxn ang="10800000">
                    <a:pos x="wd2" y="hd2"/>
                  </a:cxn>
                  <a:cxn ang="16200000">
                    <a:pos x="wd2" y="hd2"/>
                  </a:cxn>
                </a:cxnLst>
                <a:rect l="0" t="0" r="r" b="b"/>
                <a:pathLst>
                  <a:path w="21600" h="21600" extrusionOk="0">
                    <a:moveTo>
                      <a:pt x="7776" y="5891"/>
                    </a:moveTo>
                    <a:lnTo>
                      <a:pt x="4320" y="5891"/>
                    </a:lnTo>
                    <a:cubicBezTo>
                      <a:pt x="4320" y="7855"/>
                      <a:pt x="4320" y="9818"/>
                      <a:pt x="4320" y="9818"/>
                    </a:cubicBezTo>
                    <a:cubicBezTo>
                      <a:pt x="4320" y="10907"/>
                      <a:pt x="5090" y="11782"/>
                      <a:pt x="6048" y="11782"/>
                    </a:cubicBezTo>
                    <a:cubicBezTo>
                      <a:pt x="7088" y="11782"/>
                      <a:pt x="7574" y="11782"/>
                      <a:pt x="7776" y="11782"/>
                    </a:cubicBezTo>
                    <a:cubicBezTo>
                      <a:pt x="7776" y="11782"/>
                      <a:pt x="7776" y="5891"/>
                      <a:pt x="7776" y="5891"/>
                    </a:cubicBezTo>
                    <a:close/>
                    <a:moveTo>
                      <a:pt x="21600" y="21600"/>
                    </a:moveTo>
                    <a:lnTo>
                      <a:pt x="6048" y="21600"/>
                    </a:lnTo>
                    <a:lnTo>
                      <a:pt x="6048" y="18655"/>
                    </a:lnTo>
                    <a:lnTo>
                      <a:pt x="7776" y="15709"/>
                    </a:lnTo>
                    <a:cubicBezTo>
                      <a:pt x="7628" y="15709"/>
                      <a:pt x="6197" y="15709"/>
                      <a:pt x="6048" y="15709"/>
                    </a:cubicBezTo>
                    <a:cubicBezTo>
                      <a:pt x="3186" y="15709"/>
                      <a:pt x="864" y="13070"/>
                      <a:pt x="864" y="9818"/>
                    </a:cubicBezTo>
                    <a:lnTo>
                      <a:pt x="864" y="4909"/>
                    </a:lnTo>
                    <a:lnTo>
                      <a:pt x="0" y="3927"/>
                    </a:lnTo>
                    <a:lnTo>
                      <a:pt x="432" y="1964"/>
                    </a:lnTo>
                    <a:lnTo>
                      <a:pt x="6912" y="1964"/>
                    </a:lnTo>
                    <a:lnTo>
                      <a:pt x="7344" y="0"/>
                    </a:lnTo>
                    <a:lnTo>
                      <a:pt x="20304" y="0"/>
                    </a:lnTo>
                    <a:lnTo>
                      <a:pt x="20736" y="2945"/>
                    </a:lnTo>
                    <a:lnTo>
                      <a:pt x="19872" y="3436"/>
                    </a:lnTo>
                    <a:lnTo>
                      <a:pt x="19872" y="15709"/>
                    </a:lnTo>
                    <a:lnTo>
                      <a:pt x="21600" y="18655"/>
                    </a:lnTo>
                    <a:cubicBezTo>
                      <a:pt x="21600" y="18655"/>
                      <a:pt x="21600" y="21600"/>
                      <a:pt x="21600" y="21600"/>
                    </a:cubicBezTo>
                    <a:close/>
                  </a:path>
                </a:pathLst>
              </a:custGeom>
              <a:solidFill>
                <a:srgbClr val="FFFFFF"/>
              </a:solidFill>
              <a:ln w="12700">
                <a:miter lim="400000"/>
              </a:ln>
            </p:spPr>
            <p:txBody>
              <a:bodyPr anchor="ctr"/>
              <a:lstStyle/>
              <a:p>
                <a:pPr algn="ctr"/>
              </a:p>
            </p:txBody>
          </p:sp>
        </p:grpSp>
        <p:grpSp>
          <p:nvGrpSpPr>
            <p:cNvPr id="38" name="Group 15"/>
            <p:cNvGrpSpPr/>
            <p:nvPr/>
          </p:nvGrpSpPr>
          <p:grpSpPr>
            <a:xfrm>
              <a:off x="5504823" y="3648370"/>
              <a:ext cx="1197217" cy="1031704"/>
              <a:chOff x="5504823" y="3648370"/>
              <a:chExt cx="1197217" cy="1031704"/>
            </a:xfrm>
          </p:grpSpPr>
          <p:sp>
            <p:nvSpPr>
              <p:cNvPr id="39" name="Freeform: Shape 16"/>
              <p:cNvSpPr/>
              <p:nvPr/>
            </p:nvSpPr>
            <p:spPr>
              <a:xfrm>
                <a:off x="5504823" y="3648370"/>
                <a:ext cx="1197217" cy="1031704"/>
              </a:xfrm>
              <a:custGeom>
                <a:avLst/>
                <a:gdLst/>
                <a:ahLst/>
                <a:cxnLst>
                  <a:cxn ang="0">
                    <a:pos x="wd2" y="hd2"/>
                  </a:cxn>
                  <a:cxn ang="5400000">
                    <a:pos x="wd2" y="hd2"/>
                  </a:cxn>
                  <a:cxn ang="10800000">
                    <a:pos x="wd2" y="hd2"/>
                  </a:cxn>
                  <a:cxn ang="16200000">
                    <a:pos x="wd2" y="hd2"/>
                  </a:cxn>
                </a:cxnLst>
                <a:rect l="0" t="0" r="r" b="b"/>
                <a:pathLst>
                  <a:path w="21600" h="21600" extrusionOk="0">
                    <a:moveTo>
                      <a:pt x="10756" y="0"/>
                    </a:moveTo>
                    <a:lnTo>
                      <a:pt x="917" y="7575"/>
                    </a:lnTo>
                    <a:lnTo>
                      <a:pt x="0" y="8280"/>
                    </a:lnTo>
                    <a:lnTo>
                      <a:pt x="10685" y="21600"/>
                    </a:lnTo>
                    <a:lnTo>
                      <a:pt x="21600" y="8349"/>
                    </a:lnTo>
                  </a:path>
                </a:pathLst>
              </a:custGeom>
              <a:solidFill>
                <a:schemeClr val="accent4"/>
              </a:solidFill>
              <a:ln w="12700">
                <a:miter lim="400000"/>
              </a:ln>
            </p:spPr>
            <p:txBody>
              <a:bodyPr anchor="ctr"/>
              <a:lstStyle/>
              <a:p>
                <a:pPr algn="ctr"/>
              </a:p>
            </p:txBody>
          </p:sp>
          <p:sp>
            <p:nvSpPr>
              <p:cNvPr id="40" name="Freeform: Shape 17"/>
              <p:cNvSpPr/>
              <p:nvPr/>
            </p:nvSpPr>
            <p:spPr>
              <a:xfrm>
                <a:off x="5999252" y="4058203"/>
                <a:ext cx="212038" cy="212037"/>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a:miter lim="400000"/>
              </a:ln>
            </p:spPr>
            <p:txBody>
              <a:bodyPr anchor="ctr"/>
              <a:lstStyle/>
              <a:p>
                <a:pPr algn="ctr"/>
              </a:p>
            </p:txBody>
          </p:sp>
        </p:grpSp>
      </p:grpSp>
      <p:sp>
        <p:nvSpPr>
          <p:cNvPr id="49" name="Title 1"/>
          <p:cNvSpPr txBox="1"/>
          <p:nvPr/>
        </p:nvSpPr>
        <p:spPr>
          <a:xfrm>
            <a:off x="611505" y="175895"/>
            <a:ext cx="32238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二、空间设计形态的语义学分类</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0930" y="788035"/>
            <a:ext cx="3535680"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分类：物理空间和心理空间，即实空间和虚空间。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1505" y="1659890"/>
            <a:ext cx="1944370" cy="203009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物理空间：指实体所占有和限定的可以测量的空间，它依托物质形态的长度、宽度和深度来表达，并与物质形态一样客观存在，即“物质空间”，又称为实空间。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705600" y="1659890"/>
            <a:ext cx="1870075" cy="203009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心理空间：又称虚空间，是指没有明确边界、实际并不存在，但可以被人感知到的空间。它是人的知觉反应结果，是视觉的延伸空间和大脑的想象空间。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11505" y="1184910"/>
            <a:ext cx="1680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物理空间和心理空间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6760" y="519430"/>
            <a:ext cx="13760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实空间和虚空间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39215" y="1107440"/>
            <a:ext cx="2504440" cy="553085"/>
          </a:xfrm>
          <a:prstGeom prst="rect">
            <a:avLst/>
          </a:prstGeom>
          <a:noFill/>
        </p:spPr>
        <p:txBody>
          <a:bodyPr wrap="squar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实体空间特点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空间范围明确，私密性较好。</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4" name="文本框 63"/>
          <p:cNvSpPr txBox="1"/>
          <p:nvPr/>
        </p:nvSpPr>
        <p:spPr>
          <a:xfrm>
            <a:off x="1948815" y="2156460"/>
            <a:ext cx="2630805" cy="829945"/>
          </a:xfrm>
          <a:prstGeom prst="rect">
            <a:avLst/>
          </a:prstGeom>
          <a:noFill/>
        </p:spPr>
        <p:txBody>
          <a:bodyPr wrap="squar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虚拟空间特点：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空间范围不明确，私密性小，处于实体空间内。</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62990" y="3304540"/>
            <a:ext cx="2369820" cy="922020"/>
          </a:xfrm>
          <a:prstGeom prst="rect">
            <a:avLst/>
          </a:prstGeom>
          <a:noFill/>
        </p:spPr>
        <p:txBody>
          <a:bodyPr wrap="square" rtlCol="0">
            <a:spAutoFit/>
          </a:bodyPr>
          <a:p>
            <a:pPr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空间形态是实和虚的综合体，虚因实而存在，实因虚而改变。如右图。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6" name="图片 65" descr="图5-50"/>
          <p:cNvPicPr>
            <a:picLocks noChangeAspect="1"/>
          </p:cNvPicPr>
          <p:nvPr/>
        </p:nvPicPr>
        <p:blipFill>
          <a:blip r:embed="rId1"/>
          <a:stretch>
            <a:fillRect/>
          </a:stretch>
        </p:blipFill>
        <p:spPr>
          <a:xfrm>
            <a:off x="5113655" y="469265"/>
            <a:ext cx="2797175" cy="4204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1"/>
          <p:cNvSpPr txBox="1"/>
          <p:nvPr/>
        </p:nvSpPr>
        <p:spPr>
          <a:xfrm>
            <a:off x="617855" y="347345"/>
            <a:ext cx="37122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三、空间设计语义的使用和表现内容</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51610" y="1532890"/>
            <a:ext cx="509841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设计空间是物理空间与心理空间的结合，而它的语义阐述具有主观性和多元性。</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311910" y="995045"/>
            <a:ext cx="1680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空间设计语义的使用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txBox="1"/>
          <p:nvPr/>
        </p:nvSpPr>
        <p:spPr>
          <a:xfrm>
            <a:off x="820475" y="24549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400" dirty="0">
                <a:solidFill>
                  <a:srgbClr val="778495"/>
                </a:solidFill>
                <a:latin typeface="微软雅黑" panose="020B0503020204020204" pitchFamily="34" charset="-122"/>
                <a:ea typeface="微软雅黑" panose="020B0503020204020204" pitchFamily="34" charset="-122"/>
              </a:rPr>
              <a:t>（</a:t>
            </a:r>
            <a:r>
              <a:rPr lang="en-US" altLang="zh-CN" sz="1400" dirty="0">
                <a:solidFill>
                  <a:srgbClr val="778495"/>
                </a:solidFill>
                <a:latin typeface="微软雅黑" panose="020B0503020204020204" pitchFamily="34" charset="-122"/>
                <a:ea typeface="微软雅黑" panose="020B0503020204020204" pitchFamily="34" charset="-122"/>
              </a:rPr>
              <a:t>1</a:t>
            </a:r>
            <a:r>
              <a:rPr lang="zh-CN" altLang="en-US" sz="1400" dirty="0">
                <a:solidFill>
                  <a:srgbClr val="778495"/>
                </a:solidFill>
                <a:latin typeface="微软雅黑" panose="020B0503020204020204" pitchFamily="34" charset="-122"/>
                <a:ea typeface="微软雅黑" panose="020B0503020204020204" pitchFamily="34" charset="-122"/>
              </a:rPr>
              <a:t>）自然形态</a:t>
            </a:r>
            <a:endParaRPr lang="zh-CN" altLang="en-US" sz="14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42290" y="673100"/>
            <a:ext cx="8060055" cy="147637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自然形态是指在自然规律下形成的各种可视或可触摸的形态。它不会随着人类的意志改变而改变，如山脉、树木、瀑布、溪流、石头等，见下图。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自然形态可分为有机形态和无机形态。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偶然形：</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自然形成的、非人的意志可以控制结果的形</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不规则形：具有</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非秩序性，且故意表现某种情感特征的形</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2"/>
          <p:cNvPicPr>
            <a:picLocks noChangeAspect="1"/>
          </p:cNvPicPr>
          <p:nvPr/>
        </p:nvPicPr>
        <p:blipFill>
          <a:blip r:embed="rId1"/>
          <a:stretch>
            <a:fillRect/>
          </a:stretch>
        </p:blipFill>
        <p:spPr>
          <a:xfrm>
            <a:off x="2409190" y="2247900"/>
            <a:ext cx="4325620" cy="2587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60855" y="1652905"/>
            <a:ext cx="5098415"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紧张感的两种状态：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一是形态具备从原有状态脱离的倾向；</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二是当空间中配置了两个以上的形态要素时，两个分离的形态要素构成了一个整体的最大距离。</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037590" y="518795"/>
            <a:ext cx="19856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空间设计语义的表现内容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2700" y="1135380"/>
            <a:ext cx="1644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）制造空间紧张感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79525" y="589280"/>
            <a:ext cx="6684645" cy="922020"/>
          </a:xfrm>
          <a:prstGeom prst="rect">
            <a:avLst/>
          </a:prstGeom>
          <a:noFill/>
        </p:spPr>
        <p:txBody>
          <a:bodyPr wrap="square" rtlCol="0">
            <a:spAutoFit/>
          </a:bodyPr>
          <a:p>
            <a:pPr indent="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制造空间紧张感的方法：</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323850" algn="l"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制造点的紧张感：通过点所在的位置使点产生某种作用，从而完成对整体具有强烈影响力的布局。如下图。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51"/>
          <p:cNvPicPr>
            <a:picLocks noChangeAspect="1"/>
          </p:cNvPicPr>
          <p:nvPr/>
        </p:nvPicPr>
        <p:blipFill>
          <a:blip r:embed="rId1"/>
          <a:stretch>
            <a:fillRect/>
          </a:stretch>
        </p:blipFill>
        <p:spPr>
          <a:xfrm>
            <a:off x="2494915" y="1720850"/>
            <a:ext cx="4253865" cy="283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9995" y="354965"/>
            <a:ext cx="6684645" cy="922020"/>
          </a:xfrm>
          <a:prstGeom prst="rect">
            <a:avLst/>
          </a:prstGeom>
          <a:noFill/>
        </p:spPr>
        <p:txBody>
          <a:bodyPr wrap="square" rtlCol="0">
            <a:spAutoFit/>
          </a:bodyPr>
          <a:p>
            <a:pPr marL="457200" indent="-228600" algn="l" fontAlgn="auto">
              <a:lnSpc>
                <a:spcPct val="150000"/>
              </a:lnSpc>
              <a:buFont typeface="+mj-ea"/>
              <a:buAutoNum type="circleNumDbPlain" startAt="2"/>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制造线的紧张感：</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沿着该线的方向，可以从视觉上感受到伸展的力及其方向，线的紧张强度与该线的长度、直径成正比。如下图。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57200" indent="-228600" algn="l" fontAlgn="auto">
              <a:lnSpc>
                <a:spcPct val="150000"/>
              </a:lnSpc>
              <a:buFont typeface="+mj-ea"/>
              <a:buAutoNum type="circleNumDbPlain" startAt="2"/>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分离布置的紧张感：具有紧张感的布局是最舒适的空间布局。</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52"/>
          <p:cNvPicPr>
            <a:picLocks noChangeAspect="1"/>
          </p:cNvPicPr>
          <p:nvPr/>
        </p:nvPicPr>
        <p:blipFill>
          <a:blip r:embed="rId1"/>
          <a:stretch>
            <a:fillRect/>
          </a:stretch>
        </p:blipFill>
        <p:spPr>
          <a:xfrm>
            <a:off x="2356485" y="1511300"/>
            <a:ext cx="4530725" cy="3047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4235" y="617855"/>
            <a:ext cx="1644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）强调空间进深感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82700" y="1085215"/>
            <a:ext cx="2962910" cy="119888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所谓进深，是指物体或空间前后距离的大小。强调进深感就是在有限的深度内创造出超越有限进深</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的视觉进深</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效果。如下图。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descr="图5-53"/>
          <p:cNvPicPr>
            <a:picLocks noChangeAspect="1"/>
          </p:cNvPicPr>
          <p:nvPr/>
        </p:nvPicPr>
        <p:blipFill>
          <a:blip r:embed="rId1"/>
          <a:stretch>
            <a:fillRect/>
          </a:stretch>
        </p:blipFill>
        <p:spPr>
          <a:xfrm>
            <a:off x="4970145" y="486410"/>
            <a:ext cx="3130550" cy="4170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90930" y="766445"/>
            <a:ext cx="1859280" cy="275590"/>
          </a:xfrm>
          <a:prstGeom prst="rect">
            <a:avLst/>
          </a:prstGeom>
          <a:noFill/>
        </p:spPr>
        <p:txBody>
          <a:bodyPr wrap="none" rtlCol="0">
            <a:spAutoFit/>
          </a:bodyPr>
          <a:p>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强调空间进深感的手法：</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950210" y="1439545"/>
            <a:ext cx="3529330" cy="922020"/>
          </a:xfrm>
          <a:prstGeom prst="rect">
            <a:avLst/>
          </a:prstGeom>
          <a:noFill/>
        </p:spPr>
        <p:txBody>
          <a:bodyPr wrap="square" rtlCol="0">
            <a:spAutoFit/>
          </a:bodyPr>
          <a:p>
            <a:pPr marL="228600" indent="-228600" algn="l"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加强透视效果：距离、视觉透视</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gn="l"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加强层次感：遮挡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gn="l" fontAlgn="auto">
              <a:lnSpc>
                <a:spcPct val="150000"/>
              </a:lnSpc>
              <a:buFont typeface="+mj-ea"/>
              <a:buAutoNum type="circleNumDbPlain"/>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加强结构变化：物体的结构变化引导视线运动</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4235" y="617855"/>
            <a:ext cx="1644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）创造空间流动感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82700" y="1085215"/>
            <a:ext cx="6499860"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空间流动感：虚拟空间的扩展。空间是连续的、无限的，通过视线的作用可形成流动的空间形态。见下图。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流动空间分类：物质流空间和心理流空间。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54"/>
          <p:cNvPicPr>
            <a:picLocks noChangeAspect="1"/>
          </p:cNvPicPr>
          <p:nvPr/>
        </p:nvPicPr>
        <p:blipFill>
          <a:blip r:embed="rId1"/>
          <a:stretch>
            <a:fillRect/>
          </a:stretch>
        </p:blipFill>
        <p:spPr>
          <a:xfrm>
            <a:off x="2313940" y="2151380"/>
            <a:ext cx="4516755" cy="2540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3750" y="546735"/>
            <a:ext cx="17964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）利用色彩塑造空间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31215" y="922655"/>
            <a:ext cx="748220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色彩可以使造型结构更明确、更具立体感；加强空间的表现力；加强立体空间的统一性，增强整体感。见下图。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55"/>
          <p:cNvPicPr>
            <a:picLocks noChangeAspect="1"/>
          </p:cNvPicPr>
          <p:nvPr/>
        </p:nvPicPr>
        <p:blipFill>
          <a:blip r:embed="rId1"/>
          <a:stretch>
            <a:fillRect/>
          </a:stretch>
        </p:blipFill>
        <p:spPr>
          <a:xfrm>
            <a:off x="2255520" y="1778000"/>
            <a:ext cx="4633595" cy="2900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1"/>
          <p:cNvSpPr txBox="1"/>
          <p:nvPr/>
        </p:nvSpPr>
        <p:spPr>
          <a:xfrm>
            <a:off x="597535" y="363855"/>
            <a:ext cx="45466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四、空间设计语义的感知和形式美法则</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26795" y="952500"/>
            <a:ext cx="1680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空间设计语义的感知</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19300" y="1589405"/>
            <a:ext cx="4164330" cy="645160"/>
          </a:xfrm>
          <a:prstGeom prst="rect">
            <a:avLst/>
          </a:prstGeom>
          <a:noFill/>
        </p:spPr>
        <p:txBody>
          <a:bodyPr wrap="none" rtlCol="0">
            <a:spAutoFit/>
          </a:bodyPr>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三个主要概念：</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块</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重力中心</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对立体空间的感知：量感、运动感、空间感和肌理感。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759515" y="38836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（1）量感</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96975" y="910590"/>
            <a:ext cx="6711315" cy="922020"/>
          </a:xfrm>
          <a:prstGeom prst="rect">
            <a:avLst/>
          </a:prstGeom>
          <a:noFill/>
        </p:spPr>
        <p:txBody>
          <a:bodyPr wrap="square" rtlCol="0">
            <a:spAutoFit/>
          </a:bodyPr>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量感：指人通过视觉或触觉对各种物体的规模、程度、速度等方面所形成的感觉，它是人对物体的大小、多少、长短、粗细、方圆、厚薄、轻重、快慢、松紧等量态的感性认识。见下图</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空间组织中的建筑体量。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56"/>
          <p:cNvPicPr>
            <a:picLocks noChangeAspect="1"/>
          </p:cNvPicPr>
          <p:nvPr/>
        </p:nvPicPr>
        <p:blipFill>
          <a:blip r:embed="rId1"/>
          <a:stretch>
            <a:fillRect/>
          </a:stretch>
        </p:blipFill>
        <p:spPr>
          <a:xfrm>
            <a:off x="1857375" y="2075180"/>
            <a:ext cx="5429885" cy="2507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759515" y="38836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）运动感</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17650" y="1183640"/>
            <a:ext cx="6108065" cy="645160"/>
          </a:xfrm>
          <a:prstGeom prst="rect">
            <a:avLst/>
          </a:prstGeom>
          <a:noFill/>
        </p:spPr>
        <p:txBody>
          <a:bodyPr wrap="square" rtlCol="0">
            <a:spAutoFit/>
          </a:bodyPr>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运动感：</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运动和力的表达</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无论</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是缓慢</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的还是</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快速的，都是各种力量平衡的结果。人工创造</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的立体空间以</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一种“静态”的形式，显示</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着</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潜在的内力变化和运动。</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20475" y="24549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400" dirty="0">
                <a:solidFill>
                  <a:srgbClr val="778495"/>
                </a:solidFill>
                <a:latin typeface="微软雅黑" panose="020B0503020204020204" pitchFamily="34" charset="-122"/>
                <a:ea typeface="微软雅黑" panose="020B0503020204020204" pitchFamily="34" charset="-122"/>
              </a:rPr>
              <a:t>（</a:t>
            </a:r>
            <a:r>
              <a:rPr lang="en-US" altLang="zh-CN" sz="1400" dirty="0">
                <a:solidFill>
                  <a:srgbClr val="778495"/>
                </a:solidFill>
                <a:latin typeface="微软雅黑" panose="020B0503020204020204" pitchFamily="34" charset="-122"/>
                <a:ea typeface="微软雅黑" panose="020B0503020204020204" pitchFamily="34" charset="-122"/>
              </a:rPr>
              <a:t>2</a:t>
            </a:r>
            <a:r>
              <a:rPr lang="zh-CN" altLang="en-US" sz="1400" dirty="0">
                <a:solidFill>
                  <a:srgbClr val="778495"/>
                </a:solidFill>
                <a:latin typeface="微软雅黑" panose="020B0503020204020204" pitchFamily="34" charset="-122"/>
                <a:ea typeface="微软雅黑" panose="020B0503020204020204" pitchFamily="34" charset="-122"/>
              </a:rPr>
              <a:t>）人工形态</a:t>
            </a:r>
            <a:endParaRPr lang="zh-CN" altLang="en-US" sz="1400" dirty="0">
              <a:solidFill>
                <a:srgbClr val="778495"/>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30910" y="748030"/>
            <a:ext cx="735266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人工形态：指人类有意识地从事视觉要素之间的组合或构成活动所产生的形态。见下图。它是由人类有意识、有目的的活动创造的。</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人工形态可分为具象形态和抽象形态。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3" name="图片 32" descr="图5-3"/>
          <p:cNvPicPr>
            <a:picLocks noChangeAspect="1"/>
          </p:cNvPicPr>
          <p:nvPr/>
        </p:nvPicPr>
        <p:blipFill>
          <a:blip r:embed="rId1"/>
          <a:stretch>
            <a:fillRect/>
          </a:stretch>
        </p:blipFill>
        <p:spPr>
          <a:xfrm>
            <a:off x="2399030" y="1895475"/>
            <a:ext cx="4416425" cy="2726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759515" y="38836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）空间感</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85850" y="853440"/>
            <a:ext cx="6108065" cy="922020"/>
          </a:xfrm>
          <a:prstGeom prst="rect">
            <a:avLst/>
          </a:prstGeom>
          <a:noFill/>
        </p:spPr>
        <p:txBody>
          <a:bodyPr wrap="square" rtlCol="0">
            <a:spAutoFit/>
          </a:bodyPr>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空间感：本质是实体向周围环境的扩展，即创造一个看不见、感知不到的</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心理感知场</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。空间包括实空间、虚拟空间和心理空间三个方面。</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空间感涉及空间尺度感、空间进深感、空间流动感和空间错视感等方面。见下图。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57"/>
          <p:cNvPicPr>
            <a:picLocks noChangeAspect="1"/>
          </p:cNvPicPr>
          <p:nvPr/>
        </p:nvPicPr>
        <p:blipFill>
          <a:blip r:embed="rId1"/>
          <a:stretch>
            <a:fillRect/>
          </a:stretch>
        </p:blipFill>
        <p:spPr>
          <a:xfrm>
            <a:off x="1988820" y="1976755"/>
            <a:ext cx="5166360" cy="2504440"/>
          </a:xfrm>
          <a:prstGeom prst="rect">
            <a:avLst/>
          </a:prstGeom>
        </p:spPr>
      </p:pic>
      <p:sp>
        <p:nvSpPr>
          <p:cNvPr id="4" name="文本框 3"/>
          <p:cNvSpPr txBox="1"/>
          <p:nvPr/>
        </p:nvSpPr>
        <p:spPr>
          <a:xfrm>
            <a:off x="3794760" y="4632325"/>
            <a:ext cx="155448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统一空间中家具尺度的对比</a:t>
            </a:r>
            <a:endPar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759515" y="38836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）肌理感</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16000" y="1259840"/>
            <a:ext cx="2723515" cy="1753235"/>
          </a:xfrm>
          <a:prstGeom prst="rect">
            <a:avLst/>
          </a:prstGeom>
          <a:noFill/>
        </p:spPr>
        <p:txBody>
          <a:bodyPr wrap="square" rtlCol="0">
            <a:spAutoFit/>
          </a:bodyPr>
          <a:p>
            <a:pPr indent="323850"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由于</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不同的</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质</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具</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有不同的属性，因而也就有</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了</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不同的肌理形态</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如干和湿、平滑和粗糙、软和硬等。</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fontAlgn="auto">
              <a:lnSpc>
                <a:spcPct val="150000"/>
              </a:lnSpc>
            </a:pP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fontAlgn="auto">
              <a:lnSpc>
                <a:spcPct val="150000"/>
              </a:lnSpc>
            </a:pP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表现纹理效果的方式：加强纹理、改造纹理和对比纹理。如右图。</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58"/>
          <p:cNvPicPr>
            <a:picLocks noChangeAspect="1"/>
          </p:cNvPicPr>
          <p:nvPr/>
        </p:nvPicPr>
        <p:blipFill>
          <a:blip r:embed="rId1"/>
          <a:stretch>
            <a:fillRect/>
          </a:stretch>
        </p:blipFill>
        <p:spPr>
          <a:xfrm>
            <a:off x="4740910" y="518795"/>
            <a:ext cx="2927985" cy="4105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650" y="770890"/>
            <a:ext cx="7060565" cy="645160"/>
          </a:xfrm>
          <a:prstGeom prst="rect">
            <a:avLst/>
          </a:prstGeom>
          <a:noFill/>
        </p:spPr>
        <p:txBody>
          <a:bodyPr wrap="square" rtlCol="0">
            <a:spAutoFit/>
          </a:bodyPr>
          <a:p>
            <a:pPr indent="323850"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形式美</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法则：</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人类在创造形式美的过程中，对美的形式规律的经验总结和抽象概括，</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主要包括：变化与统一，对比与和谐，比例与大小，对称与平衡，节奏与韵律</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等</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45795" y="349250"/>
            <a:ext cx="2138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空间设计语义的形式美法则</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00150" y="1536700"/>
            <a:ext cx="13392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）变化与统一</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00150" y="2120900"/>
            <a:ext cx="2423160" cy="147637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变化统一反映了客观事物本身的发展规律，即对立统一规律。</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变化体现了各种事物的千差万别，统一则体现了各种事物的共性和整体联系。如右图。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descr="图5-59"/>
          <p:cNvPicPr>
            <a:picLocks noChangeAspect="1"/>
          </p:cNvPicPr>
          <p:nvPr/>
        </p:nvPicPr>
        <p:blipFill>
          <a:blip r:embed="rId1"/>
          <a:stretch>
            <a:fillRect/>
          </a:stretch>
        </p:blipFill>
        <p:spPr>
          <a:xfrm>
            <a:off x="4235450" y="1812290"/>
            <a:ext cx="2774950" cy="2774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734115" y="4582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）对比与调和</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66800" y="1139825"/>
            <a:ext cx="3345180" cy="230695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对比是使立体形态构成中元素之间的差异更明显，调和就是协调各个部分或因素。对比是指立体形态构成要素以对比的方式各自展示其面貌和特点。调和是与对比相反的概念，是指立体形态构成要素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共性加强，差异性的减弱。</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对比强调不同形体之间不同性质的对照，是充分表现形体间差异性的一种方式。如右图。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60"/>
          <p:cNvPicPr>
            <a:picLocks noChangeAspect="1"/>
          </p:cNvPicPr>
          <p:nvPr/>
        </p:nvPicPr>
        <p:blipFill>
          <a:blip r:embed="rId1"/>
          <a:stretch>
            <a:fillRect/>
          </a:stretch>
        </p:blipFill>
        <p:spPr>
          <a:xfrm>
            <a:off x="5103495" y="458470"/>
            <a:ext cx="2980055" cy="422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975415" y="420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）比例与尺寸</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35050" y="851535"/>
            <a:ext cx="6284595" cy="368300"/>
          </a:xfrm>
          <a:prstGeom prst="rect">
            <a:avLst/>
          </a:prstGeom>
          <a:noFill/>
        </p:spPr>
        <p:txBody>
          <a:bodyPr wrap="square" rtlCol="0">
            <a:spAutoFit/>
          </a:bodyPr>
          <a:p>
            <a:pPr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比例：是平面构图中一切视觉单位的大小，它是各单位间编排组合的重要因素。</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itle 1"/>
          <p:cNvSpPr txBox="1"/>
          <p:nvPr/>
        </p:nvSpPr>
        <p:spPr>
          <a:xfrm>
            <a:off x="975415" y="15599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）对称与均衡</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35050" y="2016125"/>
            <a:ext cx="3313430" cy="203009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对称形态是同形同量的形态。对称的构成能表达整齐、安静、稳定、庄重与威严等心理感觉，并能给人以美感。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均衡形态是同量不同形的形态，是指在特定空间范围内，形态构成诸要素之间保持视觉上的平衡关系。均衡的构成生动活泼，能表达运动感。见右图。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descr="图5-61"/>
          <p:cNvPicPr>
            <a:picLocks noChangeAspect="1"/>
          </p:cNvPicPr>
          <p:nvPr/>
        </p:nvPicPr>
        <p:blipFill>
          <a:blip r:embed="rId1"/>
          <a:stretch>
            <a:fillRect/>
          </a:stretch>
        </p:blipFill>
        <p:spPr>
          <a:xfrm>
            <a:off x="4943475" y="1431925"/>
            <a:ext cx="3194050" cy="3350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975415" y="420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5</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）节奏与韵律</a:t>
            </a:r>
            <a:endParaRPr lang="zh-CN" altLang="en-US" sz="12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41400" y="1232535"/>
            <a:ext cx="3312160" cy="230695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节奏：音乐中声音节奏的规律变化和重复；</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韵律：在节奏的基础上，赋予乐曲一定的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感</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情色彩。</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空间表达中，节奏指的是一些元素的有序重复和交替，从而使人们能够在视觉上和产生节奏的过程中感受到动态的连续性。押韵不是一种简单的重复，而是一种交替，是一种节奏的融合，能产生一种不寻常的美感。如右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图5-62"/>
          <p:cNvPicPr>
            <a:picLocks noChangeAspect="1"/>
          </p:cNvPicPr>
          <p:nvPr/>
        </p:nvPicPr>
        <p:blipFill>
          <a:blip r:embed="rId1"/>
          <a:stretch>
            <a:fillRect/>
          </a:stretch>
        </p:blipFill>
        <p:spPr>
          <a:xfrm>
            <a:off x="5382260" y="622935"/>
            <a:ext cx="2399030" cy="3897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1"/>
          <p:cNvSpPr txBox="1"/>
          <p:nvPr/>
        </p:nvSpPr>
        <p:spPr>
          <a:xfrm>
            <a:off x="610235" y="287655"/>
            <a:ext cx="12700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实训模块</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45845" y="755650"/>
            <a:ext cx="2138680" cy="306705"/>
          </a:xfrm>
          <a:prstGeom prst="rect">
            <a:avLst/>
          </a:prstGeom>
          <a:noFill/>
        </p:spPr>
        <p:txBody>
          <a:bodyPr wrap="none" rtlCol="0">
            <a:spAutoFit/>
          </a:bodyPr>
          <a:p>
            <a:r>
              <a:rPr 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实训内容：制作立体构成</a:t>
            </a:r>
            <a:endParaRPr 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81100" y="1087755"/>
            <a:ext cx="5106035" cy="645160"/>
          </a:xfrm>
          <a:prstGeom prst="rect">
            <a:avLst/>
          </a:prstGeom>
          <a:noFill/>
        </p:spPr>
        <p:txBody>
          <a:bodyPr wrap="none" rtlCol="0">
            <a:spAutoFit/>
          </a:bodyPr>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步骤1  准备材料：线、剪刀、筷子、直尺、橡皮、双面胶、透明胶。</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步骤2  用线将筷子绑定成六角形</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63"/>
          <p:cNvPicPr>
            <a:picLocks noChangeAspect="1"/>
          </p:cNvPicPr>
          <p:nvPr/>
        </p:nvPicPr>
        <p:blipFill>
          <a:blip r:embed="rId1"/>
          <a:stretch>
            <a:fillRect/>
          </a:stretch>
        </p:blipFill>
        <p:spPr>
          <a:xfrm>
            <a:off x="937895" y="1983105"/>
            <a:ext cx="3395345" cy="2346960"/>
          </a:xfrm>
          <a:prstGeom prst="rect">
            <a:avLst/>
          </a:prstGeom>
        </p:spPr>
      </p:pic>
      <p:pic>
        <p:nvPicPr>
          <p:cNvPr id="5" name="图片 4" descr="图5-64"/>
          <p:cNvPicPr>
            <a:picLocks noChangeAspect="1"/>
          </p:cNvPicPr>
          <p:nvPr/>
        </p:nvPicPr>
        <p:blipFill>
          <a:blip r:embed="rId2"/>
          <a:stretch>
            <a:fillRect/>
          </a:stretch>
        </p:blipFill>
        <p:spPr>
          <a:xfrm>
            <a:off x="5487670" y="1982470"/>
            <a:ext cx="2561590" cy="2347595"/>
          </a:xfrm>
          <a:prstGeom prst="rect">
            <a:avLst/>
          </a:prstGeom>
        </p:spPr>
      </p:pic>
      <p:sp>
        <p:nvSpPr>
          <p:cNvPr id="6" name="文本框 5"/>
          <p:cNvSpPr txBox="1"/>
          <p:nvPr/>
        </p:nvSpPr>
        <p:spPr>
          <a:xfrm>
            <a:off x="2395855" y="446087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529070" y="446087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5215" y="541655"/>
            <a:ext cx="2972435" cy="645160"/>
          </a:xfrm>
          <a:prstGeom prst="rect">
            <a:avLst/>
          </a:prstGeom>
          <a:noFill/>
        </p:spPr>
        <p:txBody>
          <a:bodyPr wrap="none" rtlCol="0">
            <a:spAutoFit/>
          </a:bodyPr>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步骤3  再用线将三根筷子绑定。</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步骤4  将绑定好的形状绑定在一起</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331720" y="435927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529070" y="435927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descr="图5-65"/>
          <p:cNvPicPr>
            <a:picLocks noChangeAspect="1"/>
          </p:cNvPicPr>
          <p:nvPr/>
        </p:nvPicPr>
        <p:blipFill>
          <a:blip r:embed="rId1"/>
          <a:stretch>
            <a:fillRect/>
          </a:stretch>
        </p:blipFill>
        <p:spPr>
          <a:xfrm>
            <a:off x="1179830" y="1612900"/>
            <a:ext cx="2795270" cy="2585085"/>
          </a:xfrm>
          <a:prstGeom prst="rect">
            <a:avLst/>
          </a:prstGeom>
        </p:spPr>
      </p:pic>
      <p:pic>
        <p:nvPicPr>
          <p:cNvPr id="9" name="图片 8" descr="图5-66"/>
          <p:cNvPicPr>
            <a:picLocks noChangeAspect="1"/>
          </p:cNvPicPr>
          <p:nvPr/>
        </p:nvPicPr>
        <p:blipFill>
          <a:blip r:embed="rId2"/>
          <a:stretch>
            <a:fillRect/>
          </a:stretch>
        </p:blipFill>
        <p:spPr>
          <a:xfrm>
            <a:off x="5062855" y="1612265"/>
            <a:ext cx="3410585" cy="2585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1"/>
          <p:cNvSpPr txBox="1"/>
          <p:nvPr/>
        </p:nvSpPr>
        <p:spPr>
          <a:xfrm>
            <a:off x="603885" y="344805"/>
            <a:ext cx="12700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思考与练习</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52195" y="869950"/>
            <a:ext cx="3561080" cy="306705"/>
          </a:xfrm>
          <a:prstGeom prst="rect">
            <a:avLst/>
          </a:prstGeom>
          <a:noFill/>
        </p:spPr>
        <p:txBody>
          <a:bodyPr wrap="none" rtlCol="0">
            <a:spAutoFit/>
          </a:bodyPr>
          <a:p>
            <a:r>
              <a:rPr 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构成创意训练：制作主题空间的创意构成。</a:t>
            </a:r>
            <a:endParaRPr 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72235" y="1456055"/>
            <a:ext cx="6241415" cy="1753235"/>
          </a:xfrm>
          <a:prstGeom prst="rect">
            <a:avLst/>
          </a:prstGeom>
          <a:noFill/>
        </p:spPr>
        <p:txBody>
          <a:bodyPr wrap="square" rtlCol="0">
            <a:spAutoFit/>
          </a:bodyPr>
          <a:p>
            <a:pPr indent="323850" algn="l" fontAlgn="auto">
              <a:lnSpc>
                <a:spcPct val="150000"/>
              </a:lnSpc>
            </a:pPr>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对</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某一主题进行多维度分析，从各个思维角度寻找立体构成元素，</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利用</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点、线、面、体等综合材料</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加工</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出既</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具有主题内涵，又具有抽象形式美感的构成作品。</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 数量：1 个。</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 规格：高度 50cm 内（含底座）。</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 材料：</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选用</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价廉物美的</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易于制作</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的材料</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（如泡沫、KT 板等）, 也可以先制作简单的块体，再将其组合。</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5-67"/>
          <p:cNvPicPr>
            <a:picLocks noChangeAspect="1"/>
          </p:cNvPicPr>
          <p:nvPr/>
        </p:nvPicPr>
        <p:blipFill>
          <a:blip r:embed="rId1"/>
          <a:stretch>
            <a:fillRect/>
          </a:stretch>
        </p:blipFill>
        <p:spPr>
          <a:xfrm>
            <a:off x="1082040" y="1234440"/>
            <a:ext cx="2874010" cy="2724785"/>
          </a:xfrm>
          <a:prstGeom prst="rect">
            <a:avLst/>
          </a:prstGeom>
        </p:spPr>
      </p:pic>
      <p:pic>
        <p:nvPicPr>
          <p:cNvPr id="9" name="图片 8" descr="图5-68"/>
          <p:cNvPicPr>
            <a:picLocks noChangeAspect="1"/>
          </p:cNvPicPr>
          <p:nvPr/>
        </p:nvPicPr>
        <p:blipFill>
          <a:blip r:embed="rId2"/>
          <a:stretch>
            <a:fillRect/>
          </a:stretch>
        </p:blipFill>
        <p:spPr>
          <a:xfrm>
            <a:off x="5035550" y="1235075"/>
            <a:ext cx="2837815" cy="272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1"/>
          <p:cNvSpPr txBox="1"/>
          <p:nvPr/>
        </p:nvSpPr>
        <p:spPr>
          <a:xfrm>
            <a:off x="738560" y="302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二、立体构成的概念</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4815" y="1488440"/>
            <a:ext cx="2681605" cy="203009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构成：空间构成的一部分，立体构成是采用一定的材料，以视觉为基础、以力学为依据，将造型要素按一定的构成原则组合成美的形体。它研究的是立体造型各元素的构成法则，其任务是揭示立体造型的基本规律，阐明立体设计的基本原理。</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49010" y="1574165"/>
            <a:ext cx="2782570" cy="230695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立体构成是二维平面形象进入三维立体空间的构成表现，二维平面构成与三维立体构成两者既有联系又有区别。</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联系：艺术训练方式</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区别：立体构成由三个维度的实体形态与空间形态构成，结构要符合力学要求，材料运用不能影响形式语言的表达。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87495" y="3021330"/>
            <a:ext cx="968375" cy="1925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8"/>
          <p:cNvSpPr txBox="1"/>
          <p:nvPr/>
        </p:nvSpPr>
        <p:spPr>
          <a:xfrm>
            <a:off x="2843808" y="2188552"/>
            <a:ext cx="4176464" cy="538480"/>
          </a:xfrm>
          <a:prstGeom prst="rect">
            <a:avLst/>
          </a:prstGeom>
          <a:noFill/>
        </p:spPr>
        <p:txBody>
          <a:bodyPr wrap="square" lIns="0" tIns="0" rIns="0" bIns="0" rtlCol="0">
            <a:spAutoFit/>
          </a:bodyPr>
          <a:lstStyle/>
          <a:p>
            <a:r>
              <a:rPr lang="zh-CN" altLang="en-US" sz="3500" dirty="0">
                <a:solidFill>
                  <a:srgbClr val="5D7E6C"/>
                </a:solidFill>
                <a:latin typeface="微软雅黑" panose="020B0503020204020204" pitchFamily="34" charset="-122"/>
                <a:ea typeface="微软雅黑" panose="020B0503020204020204" pitchFamily="34" charset="-122"/>
                <a:cs typeface="+mn-ea"/>
                <a:sym typeface="+mn-lt"/>
              </a:rPr>
              <a:t>空间设计的创意实践</a:t>
            </a:r>
            <a:endParaRPr lang="zh-CN" altLang="en-US" sz="3500" dirty="0">
              <a:solidFill>
                <a:srgbClr val="5D7E6C"/>
              </a:solidFill>
              <a:latin typeface="微软雅黑" panose="020B0503020204020204" pitchFamily="34" charset="-122"/>
              <a:ea typeface="微软雅黑" panose="020B0503020204020204" pitchFamily="34" charset="-122"/>
              <a:cs typeface="+mn-ea"/>
              <a:sym typeface="+mn-lt"/>
            </a:endParaRPr>
          </a:p>
        </p:txBody>
      </p:sp>
      <p:sp>
        <p:nvSpPr>
          <p:cNvPr id="8" name="TextBox 48"/>
          <p:cNvSpPr txBox="1"/>
          <p:nvPr/>
        </p:nvSpPr>
        <p:spPr>
          <a:xfrm>
            <a:off x="3707517" y="1454820"/>
            <a:ext cx="1728192" cy="461645"/>
          </a:xfrm>
          <a:prstGeom prst="rect">
            <a:avLst/>
          </a:prstGeom>
          <a:noFill/>
        </p:spPr>
        <p:txBody>
          <a:bodyPr wrap="square" lIns="0" tIns="0" rIns="0" bIns="0" rtlCol="0">
            <a:spAutoFit/>
          </a:bodyPr>
          <a:lstStyle/>
          <a:p>
            <a:pPr algn="ctr"/>
            <a:r>
              <a:rPr lang="zh-CN" altLang="en-US" sz="3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rPr>
              <a:t>第四节</a:t>
            </a:r>
            <a:endParaRPr lang="zh-CN" altLang="en-US" sz="8000" dirty="0">
              <a:solidFill>
                <a:srgbClr val="5D7E6C"/>
              </a:solidFill>
              <a:latin typeface="Narkisim" panose="020E0502050101010101" pitchFamily="34" charset="-79"/>
              <a:ea typeface="华康雅宋体W9(P)" panose="02020900000000000000" pitchFamily="18" charset="-122"/>
              <a:cs typeface="Narkisim" panose="020E0502050101010101" pitchFamily="34" charset="-79"/>
              <a:sym typeface="+mn-lt"/>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32240" y="2188552"/>
            <a:ext cx="1277473" cy="25394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319"/>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Effect transition="in" filter="wipe(left)">
                                      <p:cBhvr>
                                        <p:cTn id="11"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1"/>
          <p:cNvSpPr txBox="1"/>
          <p:nvPr/>
        </p:nvSpPr>
        <p:spPr>
          <a:xfrm>
            <a:off x="598805" y="360680"/>
            <a:ext cx="31089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dirty="0">
                <a:solidFill>
                  <a:srgbClr val="778495"/>
                </a:solidFill>
                <a:latin typeface="微软雅黑" panose="020B0503020204020204" pitchFamily="34" charset="-122"/>
                <a:ea typeface="微软雅黑" panose="020B0503020204020204" pitchFamily="34" charset="-122"/>
              </a:rPr>
              <a:t>一、创意实践中的形式美法则</a:t>
            </a:r>
            <a:endParaRPr lang="zh-CN" altLang="en-GB"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8550" y="866775"/>
            <a:ext cx="918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建筑设计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19200" y="1142365"/>
            <a:ext cx="6882765" cy="1383665"/>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在建筑设计中，</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载体</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选择、色彩搭配、视觉冲击、切入创意等方面都遵循了艺术创作的一般规律。建筑给人的视觉美感，是具有一定规律的。建筑审美原则由点、线、面、体、色和肌理的形式美法则共同表达，体现了建筑的统一与多样、主从与重点、对比与微差、均衡与稳定、韵律与节奏、比例与尺度、反复与再现、渗透与层次等关系。见下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69"/>
          <p:cNvPicPr>
            <a:picLocks noChangeAspect="1"/>
          </p:cNvPicPr>
          <p:nvPr/>
        </p:nvPicPr>
        <p:blipFill>
          <a:blip r:embed="rId1"/>
          <a:stretch>
            <a:fillRect/>
          </a:stretch>
        </p:blipFill>
        <p:spPr>
          <a:xfrm>
            <a:off x="2651125" y="2365375"/>
            <a:ext cx="3841750" cy="2480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5360" y="608330"/>
            <a:ext cx="918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室内设计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98575" y="1033145"/>
            <a:ext cx="6879590"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是根据建筑物的使用性质、所处环境和相应标准，运用物质技术手段和建筑设计原理，创造功能合理、舒适优美、满足人们物质和精神生活所需的室内环境。室内设计在以人为本的前提下，运用设计的形式语言来突出主题、情感和意境等，而形式语言与形式美则可通过以下方式表现出来。</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609090" y="2079625"/>
            <a:ext cx="882015" cy="275590"/>
          </a:xfrm>
          <a:prstGeom prst="rect">
            <a:avLst/>
          </a:prstGeom>
          <a:noFill/>
        </p:spPr>
        <p:txBody>
          <a:bodyPr wrap="non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（1）对比</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894205" y="2555240"/>
            <a:ext cx="598487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比是艺术设计中的基本定型技巧，是指两种不同的事物、形体、色彩等做对照，通过两种明显对立的元素在同一空间中的差异显著，使对立与和谐、矛盾与统一的强烈反差形成鲜明的对比，从而达到预期的效果。</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791210" y="570230"/>
            <a:ext cx="882015" cy="275590"/>
          </a:xfrm>
          <a:prstGeom prst="rect">
            <a:avLst/>
          </a:prstGeom>
          <a:noFill/>
        </p:spPr>
        <p:txBody>
          <a:bodyPr wrap="non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）和谐</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127125" y="995045"/>
            <a:ext cx="704405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指在满足所需功能的前提下，使各种室内物体的形、色、光、质等组合得到协调，成为一个更加和谐、统一的整体。</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1210" y="2022475"/>
            <a:ext cx="882015" cy="275590"/>
          </a:xfrm>
          <a:prstGeom prst="rect">
            <a:avLst/>
          </a:prstGeom>
          <a:noFill/>
        </p:spPr>
        <p:txBody>
          <a:bodyPr wrap="squar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）对称</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463675" y="2567940"/>
            <a:ext cx="4602480"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对称分为绝对对称和相对对称。对称给人一种庄重和整洁的美感。</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1210" y="3221355"/>
            <a:ext cx="882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）均衡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27125" y="3684270"/>
            <a:ext cx="7043420"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指依中轴线或中心点不等形而等量的形体、构件、色彩相互配置。均衡和对称形式相比，具有活泼、生动、和谐、优美的韵味。</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791210" y="570230"/>
            <a:ext cx="882015" cy="275590"/>
          </a:xfrm>
          <a:prstGeom prst="rect">
            <a:avLst/>
          </a:prstGeom>
          <a:noFill/>
        </p:spPr>
        <p:txBody>
          <a:bodyPr wrap="non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）层次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127125" y="995045"/>
            <a:ext cx="704405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通过区分层次来使画面具有深度和广度，从而使画面更加丰富。层次的改变会影响画面整体的视觉效果。</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1210" y="1923415"/>
            <a:ext cx="882015" cy="275590"/>
          </a:xfrm>
          <a:prstGeom prst="rect">
            <a:avLst/>
          </a:prstGeom>
          <a:noFill/>
        </p:spPr>
        <p:txBody>
          <a:bodyPr wrap="squar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）呼应</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27125" y="2387600"/>
            <a:ext cx="670750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呼应是各种艺术设计中常用的手法，也叫“相应对称”或“相对对称”。一般运用形象对应、虚实气势等手法来取得呼应的艺术效果。</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1210" y="3342005"/>
            <a:ext cx="882015"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）延续</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27125" y="3684270"/>
            <a:ext cx="7044055" cy="36830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延续是指连续延伸，即将一个物体有规律地向上或向下、向左、向右连续下去就是延伸。</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791210" y="570230"/>
            <a:ext cx="882015" cy="275590"/>
          </a:xfrm>
          <a:prstGeom prst="rect">
            <a:avLst/>
          </a:prstGeom>
          <a:noFill/>
        </p:spPr>
        <p:txBody>
          <a:bodyPr wrap="non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）简洁</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127125" y="995045"/>
            <a:ext cx="7044055" cy="36830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指室内环境中没有华丽的修饰和多余的附加物，以少而精的原则把室内装饰减少到最低程度。</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1210" y="1923415"/>
            <a:ext cx="882015" cy="275590"/>
          </a:xfrm>
          <a:prstGeom prst="rect">
            <a:avLst/>
          </a:prstGeom>
          <a:noFill/>
        </p:spPr>
        <p:txBody>
          <a:bodyPr wrap="squar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）独特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27125" y="2387600"/>
            <a:ext cx="6707505" cy="36830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指突破原有规律，标新立异，引人注目。</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1210" y="3342005"/>
            <a:ext cx="971550"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）色调</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27125" y="3684270"/>
            <a:ext cx="7044055" cy="36830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室内设计中有许多色调，一般可将其概括为同一色调、同类色调、邻近色调、对比色调等。</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p:nvPr/>
        </p:nvSpPr>
        <p:spPr>
          <a:xfrm>
            <a:off x="605155" y="302895"/>
            <a:ext cx="330263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778495"/>
                </a:solidFill>
                <a:latin typeface="微软雅黑" panose="020B0503020204020204" pitchFamily="34" charset="-122"/>
                <a:ea typeface="微软雅黑" panose="020B0503020204020204" pitchFamily="34" charset="-122"/>
              </a:rPr>
              <a:t>二、空间设计的实践运用案例</a:t>
            </a:r>
            <a:endParaRPr lang="en-GB" alt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57910" y="881380"/>
            <a:ext cx="3204845" cy="275590"/>
          </a:xfrm>
          <a:prstGeom prst="rect">
            <a:avLst/>
          </a:prstGeom>
          <a:noFill/>
        </p:spPr>
        <p:txBody>
          <a:bodyPr wrap="none" rtlCol="0">
            <a:spAutoFit/>
          </a:bodyPr>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室内空间设计案例：迪拜帆船酒店中庭空间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53160" y="1242695"/>
            <a:ext cx="706564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从构图的角度分析，中庭空间是由线条、面和块构成的。其中，喷泉由</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重复的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线条构成，弧线装饰由</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重复的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曲面构成，而主轴则由</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重复的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曲线块构成。</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6" name="图片 25" descr="图5-70"/>
          <p:cNvPicPr>
            <a:picLocks noChangeAspect="1"/>
          </p:cNvPicPr>
          <p:nvPr/>
        </p:nvPicPr>
        <p:blipFill>
          <a:blip r:embed="rId1"/>
          <a:stretch>
            <a:fillRect/>
          </a:stretch>
        </p:blipFill>
        <p:spPr>
          <a:xfrm>
            <a:off x="2609215" y="2053590"/>
            <a:ext cx="4153535" cy="2602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5-71"/>
          <p:cNvPicPr>
            <a:picLocks noChangeAspect="1"/>
          </p:cNvPicPr>
          <p:nvPr/>
        </p:nvPicPr>
        <p:blipFill>
          <a:blip r:embed="rId1"/>
          <a:stretch>
            <a:fillRect/>
          </a:stretch>
        </p:blipFill>
        <p:spPr>
          <a:xfrm>
            <a:off x="1664335" y="542290"/>
            <a:ext cx="5815330" cy="3877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9445" y="481330"/>
            <a:ext cx="29000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展示空间设计案例：奔驰汽车展示空间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09930" y="881380"/>
            <a:ext cx="7065645" cy="64516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奔驰汽车展示空间采用动态的、序列化的、有节奏的展示形式，在满足客户需求的同时，让人感受到空间变化的魅力和设计的无限趣味，从而创造出一个充满速度感和科技感的、简单而丰富的空间。</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72"/>
          <p:cNvPicPr>
            <a:picLocks noChangeAspect="1"/>
          </p:cNvPicPr>
          <p:nvPr/>
        </p:nvPicPr>
        <p:blipFill>
          <a:blip r:embed="rId1"/>
          <a:stretch>
            <a:fillRect/>
          </a:stretch>
        </p:blipFill>
        <p:spPr>
          <a:xfrm>
            <a:off x="2081530" y="1694180"/>
            <a:ext cx="4981575" cy="3065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9445" y="481330"/>
            <a:ext cx="3052445" cy="275590"/>
          </a:xfrm>
          <a:prstGeom prst="rect">
            <a:avLst/>
          </a:prstGeom>
          <a:noFill/>
        </p:spPr>
        <p:txBody>
          <a:bodyPr wrap="none" rtlCol="0">
            <a:spAutoFit/>
          </a:bodyPr>
          <a:p>
            <a:r>
              <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建筑景观设计案例：北杜伊斯堡景观公园</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09930" y="881380"/>
            <a:ext cx="7198360"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北杜伊斯堡景观公园位于德国杜伊斯堡市北部，它原来是一个集采煤、炼焦、钢铁于一身的大型工业基地，后来被德国当代著名的景观设计师彼得·拉茨，改造为以煤炭、钢铁工业背景为主的大型工业旅游主题公园。</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73"/>
          <p:cNvPicPr>
            <a:picLocks noChangeAspect="1"/>
          </p:cNvPicPr>
          <p:nvPr/>
        </p:nvPicPr>
        <p:blipFill>
          <a:blip r:embed="rId1"/>
          <a:stretch>
            <a:fillRect/>
          </a:stretch>
        </p:blipFill>
        <p:spPr>
          <a:xfrm>
            <a:off x="1372870" y="1999615"/>
            <a:ext cx="6398895" cy="2710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930910" y="748030"/>
            <a:ext cx="7352665"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区别：</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立体构成</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空间构成</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例如</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，一个方形的房间</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立体构成注重的是房间呈现出来的形态；而空间构成</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侧重点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则</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是这个房间给人的空间感受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是局促，</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流动</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的，</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还是宽敞</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封闭</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descr="图5-4"/>
          <p:cNvPicPr>
            <a:picLocks noChangeAspect="1"/>
          </p:cNvPicPr>
          <p:nvPr/>
        </p:nvPicPr>
        <p:blipFill>
          <a:blip r:embed="rId1"/>
          <a:stretch>
            <a:fillRect/>
          </a:stretch>
        </p:blipFill>
        <p:spPr>
          <a:xfrm>
            <a:off x="530860" y="1958975"/>
            <a:ext cx="3973830" cy="2265045"/>
          </a:xfrm>
          <a:prstGeom prst="rect">
            <a:avLst/>
          </a:prstGeom>
        </p:spPr>
      </p:pic>
      <p:pic>
        <p:nvPicPr>
          <p:cNvPr id="4" name="图片 3" descr="图5-5"/>
          <p:cNvPicPr>
            <a:picLocks noChangeAspect="1"/>
          </p:cNvPicPr>
          <p:nvPr/>
        </p:nvPicPr>
        <p:blipFill>
          <a:blip r:embed="rId2"/>
          <a:stretch>
            <a:fillRect/>
          </a:stretch>
        </p:blipFill>
        <p:spPr>
          <a:xfrm>
            <a:off x="5115560" y="1958975"/>
            <a:ext cx="3296920" cy="2269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8180" y="468630"/>
            <a:ext cx="7319010" cy="922020"/>
          </a:xfrm>
          <a:prstGeom prst="rect">
            <a:avLst/>
          </a:prstGeom>
          <a:noFill/>
        </p:spPr>
        <p:txBody>
          <a:bodyPr wrap="squar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北杜伊斯堡景观公园作为彼得</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拉茨运用结构主义设计景观的代表作之一，融合了艺术、建筑和景观的各种创作语言，其设计目的是理解过去的工业，而不是拒绝。该公园设计与其原有用途</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结合</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紧密，使工业遗产与生态绿地交织在一起，彼得·拉茨也因此于2000 年获得了第一届欧洲景观设计奖。</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74"/>
          <p:cNvPicPr>
            <a:picLocks noChangeAspect="1"/>
          </p:cNvPicPr>
          <p:nvPr/>
        </p:nvPicPr>
        <p:blipFill>
          <a:blip r:embed="rId1"/>
          <a:stretch>
            <a:fillRect/>
          </a:stretch>
        </p:blipFill>
        <p:spPr>
          <a:xfrm>
            <a:off x="628015" y="1656080"/>
            <a:ext cx="7887970" cy="2941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1"/>
          <p:cNvSpPr txBox="1"/>
          <p:nvPr/>
        </p:nvSpPr>
        <p:spPr>
          <a:xfrm>
            <a:off x="599495" y="3407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实训模块</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24560" y="906780"/>
            <a:ext cx="2278380" cy="321945"/>
          </a:xfrm>
          <a:prstGeom prst="rect">
            <a:avLst/>
          </a:prstGeom>
          <a:noFill/>
        </p:spPr>
        <p:txBody>
          <a:bodyPr wrap="none" rtlCol="0">
            <a:spAutoFit/>
          </a:bodyPr>
          <a:p>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实训内容：制作立体构成</a:t>
            </a:r>
            <a:endPar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5090" y="1318895"/>
            <a:ext cx="4801235" cy="645160"/>
          </a:xfrm>
          <a:prstGeom prst="rect">
            <a:avLst/>
          </a:prstGeom>
          <a:noFill/>
        </p:spPr>
        <p:txBody>
          <a:bodyPr wrap="none" rtlCol="0">
            <a:spAutoFit/>
          </a:bodyPr>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  准备材料：纸、剪刀、刀、铅笔、直尺、橡皮、双面胶。</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步骤2  剪掉这张纸的两个角。</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75"/>
          <p:cNvPicPr>
            <a:picLocks noChangeAspect="1"/>
          </p:cNvPicPr>
          <p:nvPr/>
        </p:nvPicPr>
        <p:blipFill>
          <a:blip r:embed="rId1"/>
          <a:stretch>
            <a:fillRect/>
          </a:stretch>
        </p:blipFill>
        <p:spPr>
          <a:xfrm>
            <a:off x="855345" y="2214245"/>
            <a:ext cx="3202940" cy="2267585"/>
          </a:xfrm>
          <a:prstGeom prst="rect">
            <a:avLst/>
          </a:prstGeom>
        </p:spPr>
      </p:pic>
      <p:pic>
        <p:nvPicPr>
          <p:cNvPr id="24" name="图片 23" descr="图5-76"/>
          <p:cNvPicPr>
            <a:picLocks noChangeAspect="1"/>
          </p:cNvPicPr>
          <p:nvPr/>
        </p:nvPicPr>
        <p:blipFill>
          <a:blip r:embed="rId2"/>
          <a:stretch>
            <a:fillRect/>
          </a:stretch>
        </p:blipFill>
        <p:spPr>
          <a:xfrm>
            <a:off x="4942205" y="2219325"/>
            <a:ext cx="3515995" cy="2262505"/>
          </a:xfrm>
          <a:prstGeom prst="rect">
            <a:avLst/>
          </a:prstGeom>
        </p:spPr>
      </p:pic>
      <p:sp>
        <p:nvSpPr>
          <p:cNvPr id="50" name="文本框 49"/>
          <p:cNvSpPr txBox="1"/>
          <p:nvPr/>
        </p:nvSpPr>
        <p:spPr>
          <a:xfrm>
            <a:off x="2217420" y="462280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461125" y="4622800"/>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64260" y="635000"/>
            <a:ext cx="4082415" cy="645160"/>
          </a:xfrm>
          <a:prstGeom prst="rect">
            <a:avLst/>
          </a:prstGeom>
          <a:noFill/>
        </p:spPr>
        <p:txBody>
          <a:bodyPr wrap="square" rtlCol="0">
            <a:spAutoFit/>
          </a:bodyPr>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步骤3  绘制要剪的线条。		</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步骤4  根据线条，用刀划出条状。</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115820" y="443928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616065" y="443928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图5-77"/>
          <p:cNvPicPr>
            <a:picLocks noChangeAspect="1"/>
          </p:cNvPicPr>
          <p:nvPr/>
        </p:nvPicPr>
        <p:blipFill>
          <a:blip r:embed="rId1"/>
          <a:stretch>
            <a:fillRect/>
          </a:stretch>
        </p:blipFill>
        <p:spPr>
          <a:xfrm>
            <a:off x="419735" y="1865630"/>
            <a:ext cx="3870960" cy="2396490"/>
          </a:xfrm>
          <a:prstGeom prst="rect">
            <a:avLst/>
          </a:prstGeom>
        </p:spPr>
      </p:pic>
      <p:pic>
        <p:nvPicPr>
          <p:cNvPr id="6" name="图片 5" descr="图5-78"/>
          <p:cNvPicPr>
            <a:picLocks noChangeAspect="1"/>
          </p:cNvPicPr>
          <p:nvPr/>
        </p:nvPicPr>
        <p:blipFill>
          <a:blip r:embed="rId2"/>
          <a:stretch>
            <a:fillRect/>
          </a:stretch>
        </p:blipFill>
        <p:spPr>
          <a:xfrm>
            <a:off x="4994275" y="1871345"/>
            <a:ext cx="3722370" cy="2385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64260" y="635000"/>
            <a:ext cx="5363210" cy="645160"/>
          </a:xfrm>
          <a:prstGeom prst="rect">
            <a:avLst/>
          </a:prstGeom>
          <a:noFill/>
        </p:spPr>
        <p:txBody>
          <a:bodyPr wrap="square" rtlCol="0">
            <a:spAutoFit/>
          </a:bodyPr>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步骤5  </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将</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所有线条制作完成。</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步骤6  最后把</a:t>
            </a:r>
            <a:r>
              <a:rPr 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纸的</a:t>
            </a:r>
            <a:r>
              <a:rPr sz="1200" dirty="0" smtClean="0">
                <a:solidFill>
                  <a:schemeClr val="tx1">
                    <a:lumMod val="75000"/>
                    <a:lumOff val="25000"/>
                  </a:schemeClr>
                </a:solidFill>
                <a:latin typeface="微软雅黑" panose="020B0503020204020204" pitchFamily="34" charset="-122"/>
                <a:ea typeface="微软雅黑" panose="020B0503020204020204" pitchFamily="34" charset="-122"/>
              </a:rPr>
              <a:t>两边粘起来，制成圆筒状，用手理一下它的线条。</a:t>
            </a:r>
            <a:endParaRPr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242185" y="435038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415405" y="4350385"/>
            <a:ext cx="478790" cy="229870"/>
          </a:xfrm>
          <a:prstGeom prst="rect">
            <a:avLst/>
          </a:prstGeom>
          <a:noFill/>
        </p:spPr>
        <p:txBody>
          <a:bodyPr wrap="none" rtlCol="0">
            <a:spAutoFit/>
          </a:bodyPr>
          <a:p>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descr="图5-79"/>
          <p:cNvPicPr>
            <a:picLocks noChangeAspect="1"/>
          </p:cNvPicPr>
          <p:nvPr/>
        </p:nvPicPr>
        <p:blipFill>
          <a:blip r:embed="rId1"/>
          <a:stretch>
            <a:fillRect/>
          </a:stretch>
        </p:blipFill>
        <p:spPr>
          <a:xfrm>
            <a:off x="637540" y="1764030"/>
            <a:ext cx="3688715" cy="2441575"/>
          </a:xfrm>
          <a:prstGeom prst="rect">
            <a:avLst/>
          </a:prstGeom>
        </p:spPr>
      </p:pic>
      <p:pic>
        <p:nvPicPr>
          <p:cNvPr id="7" name="图片 6" descr="图5-80"/>
          <p:cNvPicPr>
            <a:picLocks noChangeAspect="1"/>
          </p:cNvPicPr>
          <p:nvPr/>
        </p:nvPicPr>
        <p:blipFill>
          <a:blip r:embed="rId2"/>
          <a:stretch>
            <a:fillRect/>
          </a:stretch>
        </p:blipFill>
        <p:spPr>
          <a:xfrm>
            <a:off x="4728845" y="1764030"/>
            <a:ext cx="3852545" cy="2404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p:nvPr/>
        </p:nvSpPr>
        <p:spPr>
          <a:xfrm>
            <a:off x="598860" y="3915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rgbClr val="778495"/>
                </a:solidFill>
                <a:latin typeface="微软雅黑" panose="020B0503020204020204" pitchFamily="34" charset="-122"/>
                <a:ea typeface="微软雅黑" panose="020B0503020204020204" pitchFamily="34" charset="-122"/>
              </a:rPr>
              <a:t>思考与练习</a:t>
            </a:r>
            <a:endParaRPr lang="zh-CN" sz="1800" dirty="0">
              <a:solidFill>
                <a:srgbClr val="77849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08505" y="1229995"/>
            <a:ext cx="4469130" cy="1660525"/>
          </a:xfrm>
          <a:prstGeom prst="rect">
            <a:avLst/>
          </a:prstGeom>
          <a:noFill/>
        </p:spPr>
        <p:txBody>
          <a:bodyPr wrap="none" rtlCol="0">
            <a:spAutoFit/>
          </a:bodyPr>
          <a:p>
            <a:pPr algn="l"/>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一、简答题。</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立体空间构成的基本要素是什么？ </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立体空间设计的基本方法是什么？</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立体空间设计中的形式美法则是什么？</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二、制作题。</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323850" algn="l" fontAlgn="auto">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运用所学知识，制作一个小型建筑及外部空间的方案模型。</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987825" y="1779662"/>
            <a:ext cx="4752527" cy="1015663"/>
          </a:xfrm>
          <a:prstGeom prst="rect">
            <a:avLst/>
          </a:prstGeom>
        </p:spPr>
        <p:txBody>
          <a:bodyPr wrap="square">
            <a:spAutoFit/>
          </a:bodyPr>
          <a:lstStyle/>
          <a:p>
            <a:pPr fontAlgn="auto">
              <a:spcBef>
                <a:spcPts val="0"/>
              </a:spcBef>
              <a:spcAft>
                <a:spcPts val="0"/>
              </a:spcAft>
              <a:defRPr/>
            </a:pPr>
            <a:r>
              <a:rPr lang="zh-CN" altLang="en-US" sz="6000" spc="300" dirty="0">
                <a:solidFill>
                  <a:srgbClr val="5D7E6C"/>
                </a:solidFill>
                <a:latin typeface="迷你简谁的字" panose="020B0602010101010101" pitchFamily="33" charset="-122"/>
                <a:ea typeface="迷你简谁的字" panose="020B0602010101010101" pitchFamily="33" charset="-122"/>
                <a:sym typeface="微软雅黑" panose="020B0503020204020204" pitchFamily="34" charset="-122"/>
              </a:rPr>
              <a:t>谢谢欣赏</a:t>
            </a:r>
            <a:endParaRPr lang="zh-CN" altLang="en-US" sz="6000" spc="300" dirty="0">
              <a:solidFill>
                <a:srgbClr val="5D7E6C"/>
              </a:solidFill>
              <a:latin typeface="迷你简谁的字" panose="020B0602010101010101" pitchFamily="33" charset="-122"/>
              <a:ea typeface="迷你简谁的字" panose="020B0602010101010101" pitchFamily="33" charset="-122"/>
              <a:sym typeface="微软雅黑" panose="020B0503020204020204" pitchFamily="34"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70002" y="1347614"/>
            <a:ext cx="1639711" cy="32595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1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2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3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4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5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6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7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6.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7.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8.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8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0.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1.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2.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3.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4.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ppt/theme/themeOverride95.xml><?xml version="1.0" encoding="utf-8"?>
<a:themeOverride xmlns:a="http://schemas.openxmlformats.org/drawingml/2006/main">
  <a:clrScheme name="自定义 237">
    <a:dk1>
      <a:srgbClr val="000000"/>
    </a:dk1>
    <a:lt1>
      <a:srgbClr val="FFFFFF"/>
    </a:lt1>
    <a:dk2>
      <a:srgbClr val="778495"/>
    </a:dk2>
    <a:lt2>
      <a:srgbClr val="F0F0F0"/>
    </a:lt2>
    <a:accent1>
      <a:srgbClr val="5D7E6C"/>
    </a:accent1>
    <a:accent2>
      <a:srgbClr val="92A8A8"/>
    </a:accent2>
    <a:accent3>
      <a:srgbClr val="5D7E6C"/>
    </a:accent3>
    <a:accent4>
      <a:srgbClr val="92A8A8"/>
    </a:accent4>
    <a:accent5>
      <a:srgbClr val="5D7E6C"/>
    </a:accent5>
    <a:accent6>
      <a:srgbClr val="92A8A8"/>
    </a:accent6>
    <a:hlink>
      <a:srgbClr val="5D7E6C"/>
    </a:hlink>
    <a:folHlink>
      <a:srgbClr val="5D7E6C"/>
    </a:folHlink>
  </a:clrScheme>
</a:themeOverride>
</file>

<file path=docProps/app.xml><?xml version="1.0" encoding="utf-8"?>
<Properties xmlns="http://schemas.openxmlformats.org/officeDocument/2006/extended-properties" xmlns:vt="http://schemas.openxmlformats.org/officeDocument/2006/docPropsVTypes">
  <TotalTime>0</TotalTime>
  <Words>8862</Words>
  <Application>WPS 演示</Application>
  <PresentationFormat>全屏显示(16:9)</PresentationFormat>
  <Paragraphs>588</Paragraphs>
  <Slides>95</Slides>
  <Notes>11</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95</vt:i4>
      </vt:variant>
    </vt:vector>
  </HeadingPairs>
  <TitlesOfParts>
    <vt:vector size="113" baseType="lpstr">
      <vt:lpstr>Arial</vt:lpstr>
      <vt:lpstr>宋体</vt:lpstr>
      <vt:lpstr>Wingdings</vt:lpstr>
      <vt:lpstr>微软雅黑</vt:lpstr>
      <vt:lpstr>Agency FB</vt:lpstr>
      <vt:lpstr>Yu Gothic UI</vt:lpstr>
      <vt:lpstr>Impact</vt:lpstr>
      <vt:lpstr>Narkisim</vt:lpstr>
      <vt:lpstr>Segoe Print</vt:lpstr>
      <vt:lpstr>华康雅宋体W9(P)</vt:lpstr>
      <vt:lpstr>U.S. 101</vt:lpstr>
      <vt:lpstr>Roboto</vt:lpstr>
      <vt:lpstr>Open Sans Light</vt:lpstr>
      <vt:lpstr>Yu Gothic UI Light</vt:lpstr>
      <vt:lpstr>Calibri</vt:lpstr>
      <vt:lpstr>Arial Unicode MS</vt:lpstr>
      <vt:lpstr>迷你简谁的字</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V/sun</cp:lastModifiedBy>
  <cp:revision>243</cp:revision>
  <dcterms:created xsi:type="dcterms:W3CDTF">2015-12-11T17:46:00Z</dcterms:created>
  <dcterms:modified xsi:type="dcterms:W3CDTF">2019-04-11T02:39:48Z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